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9" r:id="rId37"/>
    <p:sldId id="293" r:id="rId38"/>
    <p:sldId id="294" r:id="rId39"/>
    <p:sldId id="295" r:id="rId40"/>
    <p:sldId id="296" r:id="rId41"/>
    <p:sldId id="297" r:id="rId42"/>
    <p:sldId id="298"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2" r:id="rId65"/>
    <p:sldId id="323" r:id="rId66"/>
    <p:sldId id="321" r:id="rId67"/>
    <p:sldId id="32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431"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5E685F-0D31-4DBD-B5CF-44680E7789ED}" type="datetimeFigureOut">
              <a:rPr lang="en-US" smtClean="0"/>
              <a:t>6/14/2018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28953-D007-4683-B785-C0874F0AC279}" type="slidenum">
              <a:rPr lang="en-US" smtClean="0"/>
              <a:t>‹#›</a:t>
            </a:fld>
            <a:endParaRPr lang="en-US"/>
          </a:p>
        </p:txBody>
      </p:sp>
    </p:spTree>
    <p:extLst>
      <p:ext uri="{BB962C8B-B14F-4D97-AF65-F5344CB8AC3E}">
        <p14:creationId xmlns:p14="http://schemas.microsoft.com/office/powerpoint/2010/main" val="3140213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parameters </a:t>
            </a:r>
            <a:r>
              <a:rPr lang="en-US" dirty="0" err="1" smtClean="0"/>
              <a:t>Bij</a:t>
            </a:r>
            <a:r>
              <a:rPr lang="en-US" dirty="0" smtClean="0"/>
              <a:t> are referred to as loadings. For example, B12 is called the loading of variable Y1 on factor F2</a:t>
            </a:r>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46</a:t>
            </a:fld>
            <a:endParaRPr lang="en-US"/>
          </a:p>
        </p:txBody>
      </p:sp>
    </p:spTree>
    <p:extLst>
      <p:ext uri="{BB962C8B-B14F-4D97-AF65-F5344CB8AC3E}">
        <p14:creationId xmlns:p14="http://schemas.microsoft.com/office/powerpoint/2010/main" val="1506240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55</a:t>
            </a:fld>
            <a:endParaRPr lang="en-US"/>
          </a:p>
        </p:txBody>
      </p:sp>
    </p:spTree>
    <p:extLst>
      <p:ext uri="{BB962C8B-B14F-4D97-AF65-F5344CB8AC3E}">
        <p14:creationId xmlns:p14="http://schemas.microsoft.com/office/powerpoint/2010/main" val="379722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56</a:t>
            </a:fld>
            <a:endParaRPr lang="en-US"/>
          </a:p>
        </p:txBody>
      </p:sp>
    </p:spTree>
    <p:extLst>
      <p:ext uri="{BB962C8B-B14F-4D97-AF65-F5344CB8AC3E}">
        <p14:creationId xmlns:p14="http://schemas.microsoft.com/office/powerpoint/2010/main" val="2998187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57</a:t>
            </a:fld>
            <a:endParaRPr lang="en-US"/>
          </a:p>
        </p:txBody>
      </p:sp>
    </p:spTree>
    <p:extLst>
      <p:ext uri="{BB962C8B-B14F-4D97-AF65-F5344CB8AC3E}">
        <p14:creationId xmlns:p14="http://schemas.microsoft.com/office/powerpoint/2010/main" val="3232972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58</a:t>
            </a:fld>
            <a:endParaRPr lang="en-US"/>
          </a:p>
        </p:txBody>
      </p:sp>
    </p:spTree>
    <p:extLst>
      <p:ext uri="{BB962C8B-B14F-4D97-AF65-F5344CB8AC3E}">
        <p14:creationId xmlns:p14="http://schemas.microsoft.com/office/powerpoint/2010/main" val="318087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communality, as you might recall, is the part of the variance of the variable that is explained by the factors. The larger this part, the more successful the postulated factor model can be said to be in explaining the variable.</a:t>
            </a:r>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59</a:t>
            </a:fld>
            <a:endParaRPr lang="en-US"/>
          </a:p>
        </p:txBody>
      </p:sp>
    </p:spTree>
    <p:extLst>
      <p:ext uri="{BB962C8B-B14F-4D97-AF65-F5344CB8AC3E}">
        <p14:creationId xmlns:p14="http://schemas.microsoft.com/office/powerpoint/2010/main" val="1736262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60</a:t>
            </a:fld>
            <a:endParaRPr lang="en-US"/>
          </a:p>
        </p:txBody>
      </p:sp>
    </p:spTree>
    <p:extLst>
      <p:ext uri="{BB962C8B-B14F-4D97-AF65-F5344CB8AC3E}">
        <p14:creationId xmlns:p14="http://schemas.microsoft.com/office/powerpoint/2010/main" val="2312892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Values in (3) and (4) are obtained from Spectral decomposition of the sample</a:t>
            </a:r>
            <a:r>
              <a:rPr lang="en-US" baseline="0" dirty="0" smtClean="0"/>
              <a:t> covariance matrix</a:t>
            </a:r>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61</a:t>
            </a:fld>
            <a:endParaRPr lang="en-US"/>
          </a:p>
        </p:txBody>
      </p:sp>
    </p:spTree>
    <p:extLst>
      <p:ext uri="{BB962C8B-B14F-4D97-AF65-F5344CB8AC3E}">
        <p14:creationId xmlns:p14="http://schemas.microsoft.com/office/powerpoint/2010/main" val="422099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62</a:t>
            </a:fld>
            <a:endParaRPr lang="en-US"/>
          </a:p>
        </p:txBody>
      </p:sp>
    </p:spTree>
    <p:extLst>
      <p:ext uri="{BB962C8B-B14F-4D97-AF65-F5344CB8AC3E}">
        <p14:creationId xmlns:p14="http://schemas.microsoft.com/office/powerpoint/2010/main" val="3250337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63</a:t>
            </a:fld>
            <a:endParaRPr lang="en-US"/>
          </a:p>
        </p:txBody>
      </p:sp>
    </p:spTree>
    <p:extLst>
      <p:ext uri="{BB962C8B-B14F-4D97-AF65-F5344CB8AC3E}">
        <p14:creationId xmlns:p14="http://schemas.microsoft.com/office/powerpoint/2010/main" val="4189324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64</a:t>
            </a:fld>
            <a:endParaRPr lang="en-US"/>
          </a:p>
        </p:txBody>
      </p:sp>
    </p:spTree>
    <p:extLst>
      <p:ext uri="{BB962C8B-B14F-4D97-AF65-F5344CB8AC3E}">
        <p14:creationId xmlns:p14="http://schemas.microsoft.com/office/powerpoint/2010/main" val="1500332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grade in the finance course is expected to be positively related to quantitative ability but unrelated to verbal ability; the grades in marketing and policy, on the other hand, are expected to be positively related to verbal ability but unrelated to quantitative ability</a:t>
            </a:r>
          </a:p>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47</a:t>
            </a:fld>
            <a:endParaRPr lang="en-US"/>
          </a:p>
        </p:txBody>
      </p:sp>
    </p:spTree>
    <p:extLst>
      <p:ext uri="{BB962C8B-B14F-4D97-AF65-F5344CB8AC3E}">
        <p14:creationId xmlns:p14="http://schemas.microsoft.com/office/powerpoint/2010/main" val="4249182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65</a:t>
            </a:fld>
            <a:endParaRPr lang="en-US"/>
          </a:p>
        </p:txBody>
      </p:sp>
    </p:spTree>
    <p:extLst>
      <p:ext uri="{BB962C8B-B14F-4D97-AF65-F5344CB8AC3E}">
        <p14:creationId xmlns:p14="http://schemas.microsoft.com/office/powerpoint/2010/main" val="1566945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66</a:t>
            </a:fld>
            <a:endParaRPr lang="en-US"/>
          </a:p>
        </p:txBody>
      </p:sp>
    </p:spTree>
    <p:extLst>
      <p:ext uri="{BB962C8B-B14F-4D97-AF65-F5344CB8AC3E}">
        <p14:creationId xmlns:p14="http://schemas.microsoft.com/office/powerpoint/2010/main" val="40939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48</a:t>
            </a:fld>
            <a:endParaRPr lang="en-US"/>
          </a:p>
        </p:txBody>
      </p:sp>
    </p:spTree>
    <p:extLst>
      <p:ext uri="{BB962C8B-B14F-4D97-AF65-F5344CB8AC3E}">
        <p14:creationId xmlns:p14="http://schemas.microsoft.com/office/powerpoint/2010/main" val="913456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the communality of the variable, is the part that is explained by the common factors F1 and F2. The second, the specific variance, is the part of the variance of Yi that is not accounted by the common factors.</a:t>
            </a:r>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49</a:t>
            </a:fld>
            <a:endParaRPr lang="en-US"/>
          </a:p>
        </p:txBody>
      </p:sp>
    </p:spTree>
    <p:extLst>
      <p:ext uri="{BB962C8B-B14F-4D97-AF65-F5344CB8AC3E}">
        <p14:creationId xmlns:p14="http://schemas.microsoft.com/office/powerpoint/2010/main" val="4169898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variances and </a:t>
            </a:r>
            <a:r>
              <a:rPr lang="en-US" dirty="0" err="1" smtClean="0"/>
              <a:t>covariances</a:t>
            </a:r>
            <a:r>
              <a:rPr lang="en-US" dirty="0" smtClean="0"/>
              <a:t> implied by the model's assumptions. We shall call this table the theoretical variance covariance matrix</a:t>
            </a:r>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50</a:t>
            </a:fld>
            <a:endParaRPr lang="en-US"/>
          </a:p>
        </p:txBody>
      </p:sp>
    </p:spTree>
    <p:extLst>
      <p:ext uri="{BB962C8B-B14F-4D97-AF65-F5344CB8AC3E}">
        <p14:creationId xmlns:p14="http://schemas.microsoft.com/office/powerpoint/2010/main" val="424442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S21 is the observed variance of Y1 , S12 the observed covariance of Y1 and Y2, and so on. It can be easily confirmed that the observed variance covariance matrix for the</a:t>
            </a:r>
            <a:r>
              <a:rPr lang="en-US" baseline="0" dirty="0" smtClean="0"/>
              <a:t> data is as shown as in the adjacent table.</a:t>
            </a:r>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51</a:t>
            </a:fld>
            <a:endParaRPr lang="en-US"/>
          </a:p>
        </p:txBody>
      </p:sp>
    </p:spTree>
    <p:extLst>
      <p:ext uri="{BB962C8B-B14F-4D97-AF65-F5344CB8AC3E}">
        <p14:creationId xmlns:p14="http://schemas.microsoft.com/office/powerpoint/2010/main" val="258715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52</a:t>
            </a:fld>
            <a:endParaRPr lang="en-US"/>
          </a:p>
        </p:txBody>
      </p:sp>
    </p:spTree>
    <p:extLst>
      <p:ext uri="{BB962C8B-B14F-4D97-AF65-F5344CB8AC3E}">
        <p14:creationId xmlns:p14="http://schemas.microsoft.com/office/powerpoint/2010/main" val="4202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53</a:t>
            </a:fld>
            <a:endParaRPr lang="en-US"/>
          </a:p>
        </p:txBody>
      </p:sp>
    </p:spTree>
    <p:extLst>
      <p:ext uri="{BB962C8B-B14F-4D97-AF65-F5344CB8AC3E}">
        <p14:creationId xmlns:p14="http://schemas.microsoft.com/office/powerpoint/2010/main" val="21841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28953-D007-4683-B785-C0874F0AC279}" type="slidenum">
              <a:rPr lang="en-US" smtClean="0"/>
              <a:t>54</a:t>
            </a:fld>
            <a:endParaRPr lang="en-US"/>
          </a:p>
        </p:txBody>
      </p:sp>
    </p:spTree>
    <p:extLst>
      <p:ext uri="{BB962C8B-B14F-4D97-AF65-F5344CB8AC3E}">
        <p14:creationId xmlns:p14="http://schemas.microsoft.com/office/powerpoint/2010/main" val="1390567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FBC270-B521-4630-897D-8A80CA135D7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2376202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FBC270-B521-4630-897D-8A80CA135D7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332568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FBC270-B521-4630-897D-8A80CA135D7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163196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FBC270-B521-4630-897D-8A80CA135D7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1769677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FFBC270-B521-4630-897D-8A80CA135D75}" type="datetimeFigureOut">
              <a:rPr lang="en-US" smtClean="0"/>
              <a:t>6/14/2018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377129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FBC270-B521-4630-897D-8A80CA135D75}"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784517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FBC270-B521-4630-897D-8A80CA135D75}" type="datetimeFigureOut">
              <a:rPr lang="en-US" smtClean="0"/>
              <a:t>6/14/2018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13139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FBC270-B521-4630-897D-8A80CA135D75}" type="datetimeFigureOut">
              <a:rPr lang="en-US" smtClean="0"/>
              <a:t>6/14/2018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2094092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FBC270-B521-4630-897D-8A80CA135D75}" type="datetimeFigureOut">
              <a:rPr lang="en-US" smtClean="0"/>
              <a:t>6/14/2018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2397363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FFBC270-B521-4630-897D-8A80CA135D75}"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66698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FFBC270-B521-4630-897D-8A80CA135D75}" type="datetimeFigureOut">
              <a:rPr lang="en-US" smtClean="0"/>
              <a:t>6/14/2018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CE4C2D-50B3-4134-917E-FC937A2D90FF}" type="slidenum">
              <a:rPr lang="en-US" smtClean="0"/>
              <a:t>‹#›</a:t>
            </a:fld>
            <a:endParaRPr lang="en-US"/>
          </a:p>
        </p:txBody>
      </p:sp>
    </p:spTree>
    <p:extLst>
      <p:ext uri="{BB962C8B-B14F-4D97-AF65-F5344CB8AC3E}">
        <p14:creationId xmlns:p14="http://schemas.microsoft.com/office/powerpoint/2010/main" val="271445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BC270-B521-4630-897D-8A80CA135D75}" type="datetimeFigureOut">
              <a:rPr lang="en-US" smtClean="0"/>
              <a:t>6/14/2018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CE4C2D-50B3-4134-917E-FC937A2D90FF}" type="slidenum">
              <a:rPr lang="en-US" smtClean="0"/>
              <a:t>‹#›</a:t>
            </a:fld>
            <a:endParaRPr lang="en-US"/>
          </a:p>
        </p:txBody>
      </p:sp>
    </p:spTree>
    <p:extLst>
      <p:ext uri="{BB962C8B-B14F-4D97-AF65-F5344CB8AC3E}">
        <p14:creationId xmlns:p14="http://schemas.microsoft.com/office/powerpoint/2010/main" val="1734451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gif"/><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Dimensionality Reduction</a:t>
            </a:r>
            <a:endParaRPr lang="en-US" dirty="0"/>
          </a:p>
        </p:txBody>
      </p:sp>
      <p:sp>
        <p:nvSpPr>
          <p:cNvPr id="3" name="Subtitle 2"/>
          <p:cNvSpPr>
            <a:spLocks noGrp="1"/>
          </p:cNvSpPr>
          <p:nvPr>
            <p:ph type="subTitle" idx="1"/>
          </p:nvPr>
        </p:nvSpPr>
        <p:spPr/>
        <p:txBody>
          <a:bodyPr/>
          <a:lstStyle/>
          <a:p>
            <a:r>
              <a:rPr lang="en-US" dirty="0" smtClean="0"/>
              <a:t>Principal Component Analysis (PCA)</a:t>
            </a:r>
          </a:p>
          <a:p>
            <a:r>
              <a:rPr lang="en-US" dirty="0" smtClean="0"/>
              <a:t>Singular Value Decomposition (SVD)</a:t>
            </a:r>
          </a:p>
          <a:p>
            <a:r>
              <a:rPr lang="en-US" dirty="0" smtClean="0"/>
              <a:t>Factor Analysis (FA)</a:t>
            </a:r>
          </a:p>
          <a:p>
            <a:endParaRPr lang="en-US" dirty="0"/>
          </a:p>
        </p:txBody>
      </p:sp>
    </p:spTree>
    <p:extLst>
      <p:ext uri="{BB962C8B-B14F-4D97-AF65-F5344CB8AC3E}">
        <p14:creationId xmlns:p14="http://schemas.microsoft.com/office/powerpoint/2010/main" val="1043084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the Principal Components derived?</a:t>
            </a:r>
            <a:endParaRPr lang="en-US" dirty="0"/>
          </a:p>
        </p:txBody>
      </p:sp>
      <p:sp>
        <p:nvSpPr>
          <p:cNvPr id="3" name="Content Placeholder 2"/>
          <p:cNvSpPr>
            <a:spLocks noGrp="1"/>
          </p:cNvSpPr>
          <p:nvPr>
            <p:ph idx="1"/>
          </p:nvPr>
        </p:nvSpPr>
        <p:spPr/>
        <p:txBody>
          <a:bodyPr/>
          <a:lstStyle/>
          <a:p>
            <a:r>
              <a:rPr lang="en-US" dirty="0"/>
              <a:t>We observe that the top </a:t>
            </a:r>
            <a:r>
              <a:rPr lang="en-US" dirty="0" smtClean="0"/>
              <a:t>Principal </a:t>
            </a:r>
            <a:r>
              <a:rPr lang="en-US" dirty="0"/>
              <a:t>component (PC1) summarizes our findings so far - it has paired fat with protein, and fiber with vitamin </a:t>
            </a:r>
            <a:r>
              <a:rPr lang="en-US" dirty="0" smtClean="0"/>
              <a:t>C</a:t>
            </a:r>
          </a:p>
          <a:p>
            <a:r>
              <a:rPr lang="en-US" dirty="0" smtClean="0"/>
              <a:t>It </a:t>
            </a:r>
            <a:r>
              <a:rPr lang="en-US" dirty="0"/>
              <a:t>also takes into account the inverse relationship between the pairs. Hence, PC1 likely serves to differentiate meat from </a:t>
            </a:r>
            <a:r>
              <a:rPr lang="en-US" dirty="0" smtClean="0"/>
              <a:t>vegetables</a:t>
            </a:r>
          </a:p>
          <a:p>
            <a:r>
              <a:rPr lang="en-US" dirty="0" smtClean="0"/>
              <a:t>The </a:t>
            </a:r>
            <a:r>
              <a:rPr lang="en-US" dirty="0"/>
              <a:t>second </a:t>
            </a:r>
            <a:r>
              <a:rPr lang="en-US" dirty="0" smtClean="0"/>
              <a:t>Principal </a:t>
            </a:r>
            <a:r>
              <a:rPr lang="en-US" dirty="0"/>
              <a:t>component (PC2) is a combination of two unrelated nutrition variables - fat and vitamin </a:t>
            </a:r>
            <a:r>
              <a:rPr lang="en-US" dirty="0" smtClean="0"/>
              <a:t>C</a:t>
            </a:r>
          </a:p>
          <a:p>
            <a:r>
              <a:rPr lang="en-US" dirty="0" smtClean="0"/>
              <a:t>It </a:t>
            </a:r>
            <a:r>
              <a:rPr lang="en-US" dirty="0"/>
              <a:t>serves to further differentiate sub-categories within meat (using fat) and vegetables (using vitamin C).</a:t>
            </a:r>
          </a:p>
        </p:txBody>
      </p:sp>
    </p:spTree>
    <p:extLst>
      <p:ext uri="{BB962C8B-B14F-4D97-AF65-F5344CB8AC3E}">
        <p14:creationId xmlns:p14="http://schemas.microsoft.com/office/powerpoint/2010/main" val="16316781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the Principal Components derived?</a:t>
            </a:r>
            <a:endParaRPr lang="en-US" dirty="0"/>
          </a:p>
        </p:txBody>
      </p:sp>
      <p:sp>
        <p:nvSpPr>
          <p:cNvPr id="3" name="Content Placeholder 2"/>
          <p:cNvSpPr>
            <a:spLocks noGrp="1"/>
          </p:cNvSpPr>
          <p:nvPr>
            <p:ph idx="1"/>
          </p:nvPr>
        </p:nvSpPr>
        <p:spPr>
          <a:xfrm>
            <a:off x="838200" y="1825625"/>
            <a:ext cx="4360817" cy="4351338"/>
          </a:xfrm>
        </p:spPr>
        <p:txBody>
          <a:bodyPr>
            <a:noAutofit/>
          </a:bodyPr>
          <a:lstStyle/>
          <a:p>
            <a:r>
              <a:rPr lang="en-US" sz="2000" dirty="0"/>
              <a:t>Using the top 2 </a:t>
            </a:r>
            <a:r>
              <a:rPr lang="en-US" sz="2000" dirty="0" smtClean="0"/>
              <a:t>Principal </a:t>
            </a:r>
            <a:r>
              <a:rPr lang="en-US" sz="2000" dirty="0"/>
              <a:t>components to plot food items results in the best data spread thus </a:t>
            </a:r>
            <a:r>
              <a:rPr lang="en-US" sz="2000" dirty="0" smtClean="0"/>
              <a:t>far</a:t>
            </a:r>
          </a:p>
          <a:p>
            <a:r>
              <a:rPr lang="en-US" sz="2000" dirty="0"/>
              <a:t>Meat items (blue) have low PC1 values, and are thus concentrated on the left of the plot, on the opposite side from vegetable items (orange</a:t>
            </a:r>
            <a:r>
              <a:rPr lang="en-US" sz="2000" dirty="0" smtClean="0"/>
              <a:t>)</a:t>
            </a:r>
          </a:p>
          <a:p>
            <a:r>
              <a:rPr lang="en-US" sz="2000" dirty="0" smtClean="0"/>
              <a:t>Among </a:t>
            </a:r>
            <a:r>
              <a:rPr lang="en-US" sz="2000" dirty="0"/>
              <a:t>meats, seafood items (dark blue) have lower fat content, so they have lower PC2 values and are at the bottom of the plot. Several non-leafy vegetarian items (dark orange), having lower vitamin C content, also have lower PC2 values and appear at the </a:t>
            </a:r>
            <a:r>
              <a:rPr lang="en-US" sz="2000" dirty="0" smtClean="0"/>
              <a:t>bottom</a:t>
            </a:r>
            <a:endParaRPr lang="en-US" sz="2000" dirty="0"/>
          </a:p>
        </p:txBody>
      </p:sp>
      <p:pic>
        <p:nvPicPr>
          <p:cNvPr id="4" name="Picture 3"/>
          <p:cNvPicPr>
            <a:picLocks noChangeAspect="1"/>
          </p:cNvPicPr>
          <p:nvPr/>
        </p:nvPicPr>
        <p:blipFill rotWithShape="1">
          <a:blip r:embed="rId2"/>
          <a:srcRect l="28247" t="12947" r="27980" b="9197"/>
          <a:stretch/>
        </p:blipFill>
        <p:spPr>
          <a:xfrm>
            <a:off x="5971902" y="1310345"/>
            <a:ext cx="5381898" cy="5381897"/>
          </a:xfrm>
          <a:prstGeom prst="rect">
            <a:avLst/>
          </a:prstGeom>
        </p:spPr>
      </p:pic>
    </p:spTree>
    <p:extLst>
      <p:ext uri="{BB962C8B-B14F-4D97-AF65-F5344CB8AC3E}">
        <p14:creationId xmlns:p14="http://schemas.microsoft.com/office/powerpoint/2010/main" val="830241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choose the number of components?</a:t>
            </a:r>
            <a:endParaRPr lang="en-US" dirty="0"/>
          </a:p>
        </p:txBody>
      </p:sp>
      <p:pic>
        <p:nvPicPr>
          <p:cNvPr id="4" name="Picture 3"/>
          <p:cNvPicPr>
            <a:picLocks noChangeAspect="1"/>
          </p:cNvPicPr>
          <p:nvPr/>
        </p:nvPicPr>
        <p:blipFill rotWithShape="1">
          <a:blip r:embed="rId2"/>
          <a:srcRect l="28247" t="28482" r="29586" b="24732"/>
          <a:stretch/>
        </p:blipFill>
        <p:spPr>
          <a:xfrm>
            <a:off x="3043644" y="2063932"/>
            <a:ext cx="6261199" cy="3905794"/>
          </a:xfrm>
          <a:prstGeom prst="rect">
            <a:avLst/>
          </a:prstGeom>
        </p:spPr>
      </p:pic>
      <p:sp>
        <p:nvSpPr>
          <p:cNvPr id="5" name="Rectangle 4"/>
          <p:cNvSpPr/>
          <p:nvPr/>
        </p:nvSpPr>
        <p:spPr>
          <a:xfrm>
            <a:off x="5934604" y="2447500"/>
            <a:ext cx="1313180" cy="369332"/>
          </a:xfrm>
          <a:prstGeom prst="rect">
            <a:avLst/>
          </a:prstGeom>
        </p:spPr>
        <p:txBody>
          <a:bodyPr wrap="none">
            <a:spAutoFit/>
          </a:bodyPr>
          <a:lstStyle/>
          <a:p>
            <a:r>
              <a:rPr lang="en-US" b="1" dirty="0">
                <a:solidFill>
                  <a:srgbClr val="333333"/>
                </a:solidFill>
                <a:latin typeface="q_serif"/>
              </a:rPr>
              <a:t>S</a:t>
            </a:r>
            <a:r>
              <a:rPr lang="en-US" b="1" dirty="0" smtClean="0">
                <a:solidFill>
                  <a:srgbClr val="333333"/>
                </a:solidFill>
                <a:effectLst/>
                <a:latin typeface="q_serif"/>
              </a:rPr>
              <a:t>cree Plot</a:t>
            </a:r>
            <a:endParaRPr lang="en-US" b="1" dirty="0"/>
          </a:p>
        </p:txBody>
      </p:sp>
      <p:sp>
        <p:nvSpPr>
          <p:cNvPr id="6" name="Oval 5"/>
          <p:cNvSpPr/>
          <p:nvPr/>
        </p:nvSpPr>
        <p:spPr>
          <a:xfrm>
            <a:off x="5412089" y="3526970"/>
            <a:ext cx="862149" cy="770709"/>
          </a:xfrm>
          <a:prstGeom prst="ellipse">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542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PCA</a:t>
            </a:r>
            <a:endParaRPr lang="en-US" dirty="0"/>
          </a:p>
        </p:txBody>
      </p:sp>
      <p:sp>
        <p:nvSpPr>
          <p:cNvPr id="3" name="Content Placeholder 2"/>
          <p:cNvSpPr>
            <a:spLocks noGrp="1"/>
          </p:cNvSpPr>
          <p:nvPr>
            <p:ph idx="1"/>
          </p:nvPr>
        </p:nvSpPr>
        <p:spPr/>
        <p:txBody>
          <a:bodyPr/>
          <a:lstStyle/>
          <a:p>
            <a:r>
              <a:rPr lang="en-US" dirty="0" smtClean="0"/>
              <a:t>Interpreting Components</a:t>
            </a:r>
          </a:p>
          <a:p>
            <a:r>
              <a:rPr lang="en-US" dirty="0" smtClean="0"/>
              <a:t>Orthogonal Components</a:t>
            </a:r>
            <a:endParaRPr lang="en-US" dirty="0"/>
          </a:p>
        </p:txBody>
      </p:sp>
    </p:spTree>
    <p:extLst>
      <p:ext uri="{BB962C8B-B14F-4D97-AF65-F5344CB8AC3E}">
        <p14:creationId xmlns:p14="http://schemas.microsoft.com/office/powerpoint/2010/main" val="24689367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now understand what goes on behind the hood…</a:t>
            </a:r>
            <a:endParaRPr lang="en-US" dirty="0"/>
          </a:p>
        </p:txBody>
      </p:sp>
      <p:sp>
        <p:nvSpPr>
          <p:cNvPr id="3" name="Content Placeholder 2"/>
          <p:cNvSpPr>
            <a:spLocks noGrp="1"/>
          </p:cNvSpPr>
          <p:nvPr>
            <p:ph idx="1"/>
          </p:nvPr>
        </p:nvSpPr>
        <p:spPr/>
        <p:txBody>
          <a:bodyPr/>
          <a:lstStyle/>
          <a:p>
            <a:pPr marL="0" indent="0">
              <a:buNone/>
            </a:pPr>
            <a:r>
              <a:rPr lang="en-US" dirty="0" smtClean="0"/>
              <a:t>But before that, lets have a quick refresher on linear algebra…</a:t>
            </a:r>
          </a:p>
          <a:p>
            <a:r>
              <a:rPr lang="en-US" dirty="0" smtClean="0"/>
              <a:t>Standard Deviation</a:t>
            </a:r>
          </a:p>
          <a:p>
            <a:r>
              <a:rPr lang="en-US" dirty="0" smtClean="0"/>
              <a:t>Covariance</a:t>
            </a:r>
          </a:p>
          <a:p>
            <a:r>
              <a:rPr lang="en-US" dirty="0" smtClean="0"/>
              <a:t>Eigenvectors</a:t>
            </a:r>
          </a:p>
          <a:p>
            <a:r>
              <a:rPr lang="en-US" dirty="0" smtClean="0"/>
              <a:t>Eigenvalues</a:t>
            </a:r>
            <a:endParaRPr lang="en-US" dirty="0"/>
          </a:p>
        </p:txBody>
      </p:sp>
    </p:spTree>
    <p:extLst>
      <p:ext uri="{BB962C8B-B14F-4D97-AF65-F5344CB8AC3E}">
        <p14:creationId xmlns:p14="http://schemas.microsoft.com/office/powerpoint/2010/main" val="38861740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Back to PCA</a:t>
            </a:r>
            <a:endParaRPr lang="en-US" dirty="0"/>
          </a:p>
        </p:txBody>
      </p:sp>
      <p:sp>
        <p:nvSpPr>
          <p:cNvPr id="3" name="Content Placeholder 2"/>
          <p:cNvSpPr>
            <a:spLocks noGrp="1"/>
          </p:cNvSpPr>
          <p:nvPr>
            <p:ph idx="1"/>
          </p:nvPr>
        </p:nvSpPr>
        <p:spPr/>
        <p:txBody>
          <a:bodyPr/>
          <a:lstStyle/>
          <a:p>
            <a:r>
              <a:rPr lang="en-US" dirty="0" smtClean="0"/>
              <a:t>So far we learned that PCA is </a:t>
            </a:r>
            <a:r>
              <a:rPr lang="en-US" dirty="0"/>
              <a:t>a </a:t>
            </a:r>
            <a:r>
              <a:rPr lang="en-US" dirty="0" smtClean="0"/>
              <a:t>way of </a:t>
            </a:r>
            <a:r>
              <a:rPr lang="en-US" dirty="0"/>
              <a:t>identifying patterns in data, and expressing the data in such a way as to </a:t>
            </a:r>
            <a:r>
              <a:rPr lang="en-US" dirty="0" smtClean="0"/>
              <a:t>highlight their </a:t>
            </a:r>
            <a:r>
              <a:rPr lang="en-US" dirty="0"/>
              <a:t>similarities and </a:t>
            </a:r>
            <a:r>
              <a:rPr lang="en-US" dirty="0" smtClean="0"/>
              <a:t>differences</a:t>
            </a:r>
          </a:p>
          <a:p>
            <a:r>
              <a:rPr lang="en-US" dirty="0" smtClean="0"/>
              <a:t>Especially useful for large dimensional data</a:t>
            </a:r>
          </a:p>
          <a:p>
            <a:r>
              <a:rPr lang="en-US" dirty="0" smtClean="0"/>
              <a:t>Lets see the steps required to perform PCA…</a:t>
            </a:r>
            <a:endParaRPr lang="en-US" dirty="0"/>
          </a:p>
        </p:txBody>
      </p:sp>
    </p:spTree>
    <p:extLst>
      <p:ext uri="{BB962C8B-B14F-4D97-AF65-F5344CB8AC3E}">
        <p14:creationId xmlns:p14="http://schemas.microsoft.com/office/powerpoint/2010/main" val="978156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Lets Summarize This…</a:t>
            </a:r>
            <a:endParaRPr lang="en-US" dirty="0"/>
          </a:p>
        </p:txBody>
      </p:sp>
      <p:sp>
        <p:nvSpPr>
          <p:cNvPr id="3" name="Content Placeholder 2"/>
          <p:cNvSpPr>
            <a:spLocks noGrp="1"/>
          </p:cNvSpPr>
          <p:nvPr>
            <p:ph idx="1"/>
          </p:nvPr>
        </p:nvSpPr>
        <p:spPr/>
        <p:txBody>
          <a:bodyPr/>
          <a:lstStyle/>
          <a:p>
            <a:pPr marL="0" indent="0">
              <a:buNone/>
            </a:pPr>
            <a:r>
              <a:rPr lang="en-US" i="1" dirty="0" smtClean="0"/>
              <a:t>Imagine </a:t>
            </a:r>
            <a:r>
              <a:rPr lang="en-US" i="1" dirty="0"/>
              <a:t>a big family dinner, where everybody starts asking you about PCA. First you explain it to your great-grandmother; then to you grandmother; then to your mother; then to your spouse; finally, to your daughter (who is a mathematician). Each time the next person is less of a layman. Here is how the conversation might go</a:t>
            </a:r>
            <a:endParaRPr lang="en-US" dirty="0"/>
          </a:p>
        </p:txBody>
      </p:sp>
      <p:sp>
        <p:nvSpPr>
          <p:cNvPr id="4" name="Rectangle 3"/>
          <p:cNvSpPr/>
          <p:nvPr/>
        </p:nvSpPr>
        <p:spPr>
          <a:xfrm>
            <a:off x="6209211" y="6176963"/>
            <a:ext cx="6096000" cy="400110"/>
          </a:xfrm>
          <a:prstGeom prst="rect">
            <a:avLst/>
          </a:prstGeom>
        </p:spPr>
        <p:txBody>
          <a:bodyPr>
            <a:spAutoFit/>
          </a:bodyPr>
          <a:lstStyle/>
          <a:p>
            <a:r>
              <a:rPr lang="en-US" sz="1000" i="1" dirty="0" smtClean="0"/>
              <a:t>https://stats.stackexchange.com/questions/2691/making-sense-of-principal-component-analysis-eigenvectors-eigenvalues/140579#140579?newreg=c5d8b5320100496ba13720f65f8570db</a:t>
            </a:r>
            <a:endParaRPr lang="en-US" sz="1000" i="1" dirty="0"/>
          </a:p>
        </p:txBody>
      </p:sp>
    </p:spTree>
    <p:extLst>
      <p:ext uri="{BB962C8B-B14F-4D97-AF65-F5344CB8AC3E}">
        <p14:creationId xmlns:p14="http://schemas.microsoft.com/office/powerpoint/2010/main" val="873130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Great-grandmother</a:t>
            </a:r>
            <a:endParaRPr lang="en-US" dirty="0"/>
          </a:p>
        </p:txBody>
      </p:sp>
      <p:pic>
        <p:nvPicPr>
          <p:cNvPr id="4098" name="Picture 2" descr="Image result for cartoon me with my greatgrandmother on a dinner tabl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060" t="18729" r="11782" b="14940"/>
          <a:stretch/>
        </p:blipFill>
        <p:spPr bwMode="auto">
          <a:xfrm>
            <a:off x="1645022" y="3133164"/>
            <a:ext cx="2299449" cy="2985248"/>
          </a:xfrm>
          <a:prstGeom prst="rect">
            <a:avLst/>
          </a:prstGeom>
          <a:noFill/>
          <a:extLst>
            <a:ext uri="{909E8E84-426E-40DD-AFC4-6F175D3DCCD1}">
              <a14:hiddenFill xmlns:a14="http://schemas.microsoft.com/office/drawing/2010/main">
                <a:solidFill>
                  <a:srgbClr val="FFFFFF"/>
                </a:solidFill>
              </a14:hiddenFill>
            </a:ext>
          </a:extLst>
        </p:spPr>
      </p:pic>
      <p:sp>
        <p:nvSpPr>
          <p:cNvPr id="4" name="Oval Callout 3"/>
          <p:cNvSpPr/>
          <p:nvPr/>
        </p:nvSpPr>
        <p:spPr>
          <a:xfrm>
            <a:off x="2420470" y="1990164"/>
            <a:ext cx="4074459" cy="1344706"/>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 heard you are studying "Pee-See-Ay". I wonder what that is...</a:t>
            </a:r>
            <a:endParaRPr lang="en-US" dirty="0">
              <a:solidFill>
                <a:schemeClr val="tx1"/>
              </a:solidFill>
            </a:endParaRPr>
          </a:p>
        </p:txBody>
      </p:sp>
      <p:pic>
        <p:nvPicPr>
          <p:cNvPr id="6" name="Picture 5"/>
          <p:cNvPicPr>
            <a:picLocks noChangeAspect="1"/>
          </p:cNvPicPr>
          <p:nvPr/>
        </p:nvPicPr>
        <p:blipFill rotWithShape="1">
          <a:blip r:embed="rId3"/>
          <a:srcRect l="20416" t="32232" r="56058" b="14375"/>
          <a:stretch/>
        </p:blipFill>
        <p:spPr>
          <a:xfrm>
            <a:off x="6740434" y="2996004"/>
            <a:ext cx="2155371" cy="2750282"/>
          </a:xfrm>
          <a:prstGeom prst="rect">
            <a:avLst/>
          </a:prstGeom>
        </p:spPr>
      </p:pic>
    </p:spTree>
    <p:extLst>
      <p:ext uri="{BB962C8B-B14F-4D97-AF65-F5344CB8AC3E}">
        <p14:creationId xmlns:p14="http://schemas.microsoft.com/office/powerpoint/2010/main" val="24821586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Great-grandmother</a:t>
            </a:r>
            <a:endParaRPr lang="en-US" dirty="0"/>
          </a:p>
        </p:txBody>
      </p:sp>
      <p:pic>
        <p:nvPicPr>
          <p:cNvPr id="4098" name="Picture 2" descr="Image result for cartoon me with my greatgrandmother on a dinner tabl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060" t="18729" r="11782" b="14940"/>
          <a:stretch/>
        </p:blipFill>
        <p:spPr bwMode="auto">
          <a:xfrm>
            <a:off x="1645022" y="3133164"/>
            <a:ext cx="2299449" cy="2985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382435" y="1169894"/>
            <a:ext cx="4424083" cy="3139321"/>
          </a:xfrm>
          <a:prstGeom prst="rect">
            <a:avLst/>
          </a:prstGeom>
          <a:noFill/>
        </p:spPr>
        <p:txBody>
          <a:bodyPr wrap="square" rtlCol="0">
            <a:spAutoFit/>
          </a:bodyPr>
          <a:lstStyle/>
          <a:p>
            <a:r>
              <a:rPr lang="en-US" b="1" dirty="0"/>
              <a:t>You:</a:t>
            </a:r>
            <a:r>
              <a:rPr lang="en-US" dirty="0"/>
              <a:t> Ah, it's just a method of summarizing some data. Look, we have some wine bottles standing here on the table. We can describe each wine by its </a:t>
            </a:r>
            <a:r>
              <a:rPr lang="en-US" dirty="0" smtClean="0"/>
              <a:t>color, </a:t>
            </a:r>
            <a:r>
              <a:rPr lang="en-US" dirty="0"/>
              <a:t>by how strong it is, by how old it is, and so </a:t>
            </a:r>
            <a:r>
              <a:rPr lang="en-US" dirty="0" smtClean="0"/>
              <a:t>on. We </a:t>
            </a:r>
            <a:r>
              <a:rPr lang="en-US" dirty="0"/>
              <a:t>can compose a whole list of different characteristics of each wine in our cellar. But many of them will measure related properties and so will be redundant. If so, we should be able to summarize each wine with less characteristics! This is what PCA does.</a:t>
            </a:r>
          </a:p>
        </p:txBody>
      </p:sp>
      <p:pic>
        <p:nvPicPr>
          <p:cNvPr id="7" name="Picture 6"/>
          <p:cNvPicPr>
            <a:picLocks noChangeAspect="1"/>
          </p:cNvPicPr>
          <p:nvPr/>
        </p:nvPicPr>
        <p:blipFill rotWithShape="1">
          <a:blip r:embed="rId3"/>
          <a:srcRect l="20416" t="32232" r="56058" b="14375"/>
          <a:stretch/>
        </p:blipFill>
        <p:spPr>
          <a:xfrm>
            <a:off x="5018314" y="3250647"/>
            <a:ext cx="2155371" cy="2750282"/>
          </a:xfrm>
          <a:prstGeom prst="rect">
            <a:avLst/>
          </a:prstGeom>
        </p:spPr>
      </p:pic>
    </p:spTree>
    <p:extLst>
      <p:ext uri="{BB962C8B-B14F-4D97-AF65-F5344CB8AC3E}">
        <p14:creationId xmlns:p14="http://schemas.microsoft.com/office/powerpoint/2010/main" val="17296573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Grandmother</a:t>
            </a:r>
            <a:endParaRPr lang="en-US" dirty="0"/>
          </a:p>
        </p:txBody>
      </p:sp>
      <p:pic>
        <p:nvPicPr>
          <p:cNvPr id="4" name="Picture 3"/>
          <p:cNvPicPr>
            <a:picLocks noChangeAspect="1"/>
          </p:cNvPicPr>
          <p:nvPr/>
        </p:nvPicPr>
        <p:blipFill rotWithShape="1">
          <a:blip r:embed="rId2"/>
          <a:srcRect l="24834" t="33482" r="61211" b="15268"/>
          <a:stretch/>
        </p:blipFill>
        <p:spPr>
          <a:xfrm>
            <a:off x="1711234" y="2194561"/>
            <a:ext cx="1815737" cy="3749040"/>
          </a:xfrm>
          <a:prstGeom prst="rect">
            <a:avLst/>
          </a:prstGeom>
        </p:spPr>
      </p:pic>
      <p:sp>
        <p:nvSpPr>
          <p:cNvPr id="7" name="Oval Callout 6"/>
          <p:cNvSpPr/>
          <p:nvPr/>
        </p:nvSpPr>
        <p:spPr>
          <a:xfrm>
            <a:off x="3086240" y="1402336"/>
            <a:ext cx="4699223" cy="1344706"/>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This is interesting! So this PCA thing checks what characteristics are redundant and discards them?</a:t>
            </a:r>
            <a:endParaRPr lang="en-US" dirty="0">
              <a:solidFill>
                <a:schemeClr val="tx1"/>
              </a:solidFill>
            </a:endParaRPr>
          </a:p>
        </p:txBody>
      </p:sp>
      <p:pic>
        <p:nvPicPr>
          <p:cNvPr id="8" name="Picture 7"/>
          <p:cNvPicPr>
            <a:picLocks noChangeAspect="1"/>
          </p:cNvPicPr>
          <p:nvPr/>
        </p:nvPicPr>
        <p:blipFill rotWithShape="1">
          <a:blip r:embed="rId3"/>
          <a:srcRect l="20416" t="32232" r="56058" b="14375"/>
          <a:stretch/>
        </p:blipFill>
        <p:spPr>
          <a:xfrm>
            <a:off x="6707777" y="2970180"/>
            <a:ext cx="2155371" cy="2750282"/>
          </a:xfrm>
          <a:prstGeom prst="rect">
            <a:avLst/>
          </a:prstGeom>
        </p:spPr>
      </p:pic>
    </p:spTree>
    <p:extLst>
      <p:ext uri="{BB962C8B-B14F-4D97-AF65-F5344CB8AC3E}">
        <p14:creationId xmlns:p14="http://schemas.microsoft.com/office/powerpoint/2010/main" val="33810743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PCA?</a:t>
            </a:r>
            <a:endParaRPr lang="en-US" dirty="0"/>
          </a:p>
        </p:txBody>
      </p:sp>
      <p:sp>
        <p:nvSpPr>
          <p:cNvPr id="3" name="Content Placeholder 2"/>
          <p:cNvSpPr>
            <a:spLocks noGrp="1"/>
          </p:cNvSpPr>
          <p:nvPr>
            <p:ph idx="1"/>
          </p:nvPr>
        </p:nvSpPr>
        <p:spPr>
          <a:xfrm>
            <a:off x="838200" y="1825625"/>
            <a:ext cx="6085114" cy="4351338"/>
          </a:xfrm>
        </p:spPr>
        <p:txBody>
          <a:bodyPr/>
          <a:lstStyle/>
          <a:p>
            <a:r>
              <a:rPr lang="en-US" dirty="0" smtClean="0"/>
              <a:t>PCA is a technique that </a:t>
            </a:r>
            <a:r>
              <a:rPr lang="en-US" dirty="0"/>
              <a:t>finds underlying variables (known as </a:t>
            </a:r>
            <a:r>
              <a:rPr lang="en-US" i="1" dirty="0" smtClean="0"/>
              <a:t>Principal </a:t>
            </a:r>
            <a:r>
              <a:rPr lang="en-US" i="1" dirty="0"/>
              <a:t>components</a:t>
            </a:r>
            <a:r>
              <a:rPr lang="en-US" dirty="0"/>
              <a:t>) that best differentiate your data </a:t>
            </a:r>
            <a:r>
              <a:rPr lang="en-US" dirty="0" smtClean="0"/>
              <a:t>points</a:t>
            </a:r>
          </a:p>
          <a:p>
            <a:r>
              <a:rPr lang="en-US" dirty="0" smtClean="0"/>
              <a:t> Principal </a:t>
            </a:r>
            <a:r>
              <a:rPr lang="en-US" dirty="0"/>
              <a:t>components are dimensions along which your data points are most spread out</a:t>
            </a:r>
          </a:p>
        </p:txBody>
      </p:sp>
      <p:pic>
        <p:nvPicPr>
          <p:cNvPr id="5" name="Picture 4"/>
          <p:cNvPicPr>
            <a:picLocks noChangeAspect="1"/>
          </p:cNvPicPr>
          <p:nvPr/>
        </p:nvPicPr>
        <p:blipFill rotWithShape="1">
          <a:blip r:embed="rId2"/>
          <a:srcRect l="27444" t="16696" r="28883" b="10982"/>
          <a:stretch/>
        </p:blipFill>
        <p:spPr>
          <a:xfrm>
            <a:off x="6923314" y="1067094"/>
            <a:ext cx="5209667" cy="4850380"/>
          </a:xfrm>
          <a:prstGeom prst="rect">
            <a:avLst/>
          </a:prstGeom>
        </p:spPr>
      </p:pic>
    </p:spTree>
    <p:extLst>
      <p:ext uri="{BB962C8B-B14F-4D97-AF65-F5344CB8AC3E}">
        <p14:creationId xmlns:p14="http://schemas.microsoft.com/office/powerpoint/2010/main" val="2192358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Grandmother</a:t>
            </a:r>
            <a:endParaRPr lang="en-US" dirty="0"/>
          </a:p>
        </p:txBody>
      </p:sp>
      <p:pic>
        <p:nvPicPr>
          <p:cNvPr id="4" name="Picture 3"/>
          <p:cNvPicPr>
            <a:picLocks noChangeAspect="1"/>
          </p:cNvPicPr>
          <p:nvPr/>
        </p:nvPicPr>
        <p:blipFill rotWithShape="1">
          <a:blip r:embed="rId2"/>
          <a:srcRect l="24834" t="33482" r="61211" b="15268"/>
          <a:stretch/>
        </p:blipFill>
        <p:spPr>
          <a:xfrm>
            <a:off x="1711234" y="2194561"/>
            <a:ext cx="1815737" cy="3749040"/>
          </a:xfrm>
          <a:prstGeom prst="rect">
            <a:avLst/>
          </a:prstGeom>
        </p:spPr>
      </p:pic>
      <p:sp>
        <p:nvSpPr>
          <p:cNvPr id="3" name="TextBox 2"/>
          <p:cNvSpPr txBox="1"/>
          <p:nvPr/>
        </p:nvSpPr>
        <p:spPr>
          <a:xfrm>
            <a:off x="7968344" y="836026"/>
            <a:ext cx="3226525" cy="5016758"/>
          </a:xfrm>
          <a:prstGeom prst="rect">
            <a:avLst/>
          </a:prstGeom>
          <a:noFill/>
        </p:spPr>
        <p:txBody>
          <a:bodyPr wrap="square" rtlCol="0">
            <a:spAutoFit/>
          </a:bodyPr>
          <a:lstStyle/>
          <a:p>
            <a:pPr fontAlgn="base"/>
            <a:r>
              <a:rPr lang="en-US" sz="1600" b="1" dirty="0" smtClean="0"/>
              <a:t>You</a:t>
            </a:r>
            <a:r>
              <a:rPr lang="en-US" sz="1600" dirty="0" smtClean="0"/>
              <a:t>: Excellent </a:t>
            </a:r>
            <a:r>
              <a:rPr lang="en-US" sz="1600" dirty="0"/>
              <a:t>question, granny! No, PCA is not selecting some characteristics and discarding the others. Instead, it constructs some </a:t>
            </a:r>
            <a:r>
              <a:rPr lang="en-US" sz="1600" i="1" dirty="0"/>
              <a:t>new</a:t>
            </a:r>
            <a:r>
              <a:rPr lang="en-US" sz="1600" dirty="0"/>
              <a:t> characteristics that turn out to summarize our list of wines well. Of course these new characteristics are constructed using the old ones; for example, a new characteristic might be computed as wine age minus wine acidity level or some other combination like that (we call them </a:t>
            </a:r>
            <a:r>
              <a:rPr lang="en-US" sz="1600" i="1" dirty="0"/>
              <a:t>linear combinations</a:t>
            </a:r>
            <a:r>
              <a:rPr lang="en-US" sz="1600" dirty="0"/>
              <a:t>).</a:t>
            </a:r>
          </a:p>
          <a:p>
            <a:pPr fontAlgn="base"/>
            <a:r>
              <a:rPr lang="en-US" sz="1600" dirty="0"/>
              <a:t>In fact, PCA finds the best possible characteristics, the ones that summarize the list of wines as well as </a:t>
            </a:r>
            <a:r>
              <a:rPr lang="en-US" sz="1600" dirty="0" smtClean="0"/>
              <a:t>possible </a:t>
            </a:r>
            <a:r>
              <a:rPr lang="en-US" sz="1600" dirty="0"/>
              <a:t>(among all conceivable linear combinations). This is why it is so useful.</a:t>
            </a:r>
          </a:p>
          <a:p>
            <a:endParaRPr lang="en-US" sz="1600" dirty="0"/>
          </a:p>
        </p:txBody>
      </p:sp>
      <p:pic>
        <p:nvPicPr>
          <p:cNvPr id="8" name="Picture 7"/>
          <p:cNvPicPr>
            <a:picLocks noChangeAspect="1"/>
          </p:cNvPicPr>
          <p:nvPr/>
        </p:nvPicPr>
        <p:blipFill rotWithShape="1">
          <a:blip r:embed="rId3"/>
          <a:srcRect l="20416" t="32232" r="56058" b="14375"/>
          <a:stretch/>
        </p:blipFill>
        <p:spPr>
          <a:xfrm>
            <a:off x="4885509" y="2904564"/>
            <a:ext cx="2155371" cy="2750282"/>
          </a:xfrm>
          <a:prstGeom prst="rect">
            <a:avLst/>
          </a:prstGeom>
        </p:spPr>
      </p:pic>
    </p:spTree>
    <p:extLst>
      <p:ext uri="{BB962C8B-B14F-4D97-AF65-F5344CB8AC3E}">
        <p14:creationId xmlns:p14="http://schemas.microsoft.com/office/powerpoint/2010/main" val="3439573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Mother</a:t>
            </a:r>
            <a:endParaRPr lang="en-US" dirty="0"/>
          </a:p>
        </p:txBody>
      </p:sp>
      <p:pic>
        <p:nvPicPr>
          <p:cNvPr id="6" name="Picture 5"/>
          <p:cNvPicPr>
            <a:picLocks noChangeAspect="1"/>
          </p:cNvPicPr>
          <p:nvPr/>
        </p:nvPicPr>
        <p:blipFill rotWithShape="1">
          <a:blip r:embed="rId2"/>
          <a:srcRect l="22224" t="32411" r="58098" b="14375"/>
          <a:stretch/>
        </p:blipFill>
        <p:spPr>
          <a:xfrm>
            <a:off x="1934392" y="2167905"/>
            <a:ext cx="2167345" cy="3295250"/>
          </a:xfrm>
          <a:prstGeom prst="rect">
            <a:avLst/>
          </a:prstGeom>
        </p:spPr>
      </p:pic>
      <p:sp>
        <p:nvSpPr>
          <p:cNvPr id="7" name="Oval Callout 6"/>
          <p:cNvSpPr/>
          <p:nvPr/>
        </p:nvSpPr>
        <p:spPr>
          <a:xfrm>
            <a:off x="3086240" y="1162594"/>
            <a:ext cx="4921291" cy="1466881"/>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Hmmm, this certainly sounds good, but I am not sure I understand. What do you actually mean when you say that these new PCA characteristics "summarize" the list of wines?</a:t>
            </a:r>
            <a:endParaRPr lang="en-US" sz="1600" dirty="0">
              <a:solidFill>
                <a:schemeClr val="tx1"/>
              </a:solidFill>
            </a:endParaRPr>
          </a:p>
        </p:txBody>
      </p:sp>
      <p:pic>
        <p:nvPicPr>
          <p:cNvPr id="8" name="Picture 7"/>
          <p:cNvPicPr>
            <a:picLocks noChangeAspect="1"/>
          </p:cNvPicPr>
          <p:nvPr/>
        </p:nvPicPr>
        <p:blipFill rotWithShape="1">
          <a:blip r:embed="rId3"/>
          <a:srcRect l="20416" t="32232" r="56058" b="14375"/>
          <a:stretch/>
        </p:blipFill>
        <p:spPr>
          <a:xfrm>
            <a:off x="6622868" y="2712873"/>
            <a:ext cx="2155371" cy="2750282"/>
          </a:xfrm>
          <a:prstGeom prst="rect">
            <a:avLst/>
          </a:prstGeom>
        </p:spPr>
      </p:pic>
    </p:spTree>
    <p:extLst>
      <p:ext uri="{BB962C8B-B14F-4D97-AF65-F5344CB8AC3E}">
        <p14:creationId xmlns:p14="http://schemas.microsoft.com/office/powerpoint/2010/main" val="3342494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Mother</a:t>
            </a:r>
            <a:endParaRPr lang="en-US" dirty="0"/>
          </a:p>
        </p:txBody>
      </p:sp>
      <p:pic>
        <p:nvPicPr>
          <p:cNvPr id="6" name="Picture 5"/>
          <p:cNvPicPr>
            <a:picLocks noChangeAspect="1"/>
          </p:cNvPicPr>
          <p:nvPr/>
        </p:nvPicPr>
        <p:blipFill rotWithShape="1">
          <a:blip r:embed="rId2"/>
          <a:srcRect l="22224" t="32411" r="58098" b="14375"/>
          <a:stretch/>
        </p:blipFill>
        <p:spPr>
          <a:xfrm>
            <a:off x="1934392" y="2167905"/>
            <a:ext cx="2167345" cy="3295250"/>
          </a:xfrm>
          <a:prstGeom prst="rect">
            <a:avLst/>
          </a:prstGeom>
        </p:spPr>
      </p:pic>
      <p:sp>
        <p:nvSpPr>
          <p:cNvPr id="3" name="TextBox 2"/>
          <p:cNvSpPr txBox="1"/>
          <p:nvPr/>
        </p:nvSpPr>
        <p:spPr>
          <a:xfrm>
            <a:off x="7824651" y="561702"/>
            <a:ext cx="3735977" cy="5693866"/>
          </a:xfrm>
          <a:prstGeom prst="rect">
            <a:avLst/>
          </a:prstGeom>
          <a:noFill/>
        </p:spPr>
        <p:txBody>
          <a:bodyPr wrap="square" rtlCol="0">
            <a:spAutoFit/>
          </a:bodyPr>
          <a:lstStyle/>
          <a:p>
            <a:pPr fontAlgn="base"/>
            <a:r>
              <a:rPr lang="en-US" sz="1400" b="1" dirty="0" smtClean="0"/>
              <a:t>You</a:t>
            </a:r>
            <a:r>
              <a:rPr lang="en-US" sz="1400" dirty="0" smtClean="0"/>
              <a:t>: I </a:t>
            </a:r>
            <a:r>
              <a:rPr lang="en-US" sz="1400" dirty="0"/>
              <a:t>guess I can give two different answers to this question. First answer is that you are looking for some wine properties (characteristics) that strongly differ across wines. Indeed, imagine that you come up with a property that is the same for most of the wines. This would not be very useful, wouldn't it? Wines are very different, but your new property makes them all look the same! This would certainly be a bad summary. Instead, PCA looks for properties that show as much variation across wines as possible.</a:t>
            </a:r>
          </a:p>
          <a:p>
            <a:pPr fontAlgn="base"/>
            <a:r>
              <a:rPr lang="en-US" sz="1400" dirty="0"/>
              <a:t>The second answer is that you look for the properties that would allow you to predict, or "reconstruct", the original wine characteristics. Again, imagine that you come up with a property that has no relation to the original characteristics; if you use only this new property, there is no way you could reconstruct the original ones! This, again, would be a bad summary. So PCA looks for properties that allow to reconstruct the original characteristics as well as possible.</a:t>
            </a:r>
          </a:p>
          <a:p>
            <a:pPr fontAlgn="base"/>
            <a:r>
              <a:rPr lang="en-US" sz="1400" dirty="0"/>
              <a:t>Surprisingly, it turns out that these two aims are equivalent and so PCA can kill two birds with one stone.</a:t>
            </a:r>
          </a:p>
          <a:p>
            <a:endParaRPr lang="en-US" sz="1400" dirty="0"/>
          </a:p>
        </p:txBody>
      </p:sp>
      <p:pic>
        <p:nvPicPr>
          <p:cNvPr id="8" name="Picture 7"/>
          <p:cNvPicPr>
            <a:picLocks noChangeAspect="1"/>
          </p:cNvPicPr>
          <p:nvPr/>
        </p:nvPicPr>
        <p:blipFill rotWithShape="1">
          <a:blip r:embed="rId3"/>
          <a:srcRect l="20416" t="32232" r="56058" b="14375"/>
          <a:stretch/>
        </p:blipFill>
        <p:spPr>
          <a:xfrm>
            <a:off x="5199017" y="2712873"/>
            <a:ext cx="2155371" cy="2750282"/>
          </a:xfrm>
          <a:prstGeom prst="rect">
            <a:avLst/>
          </a:prstGeom>
        </p:spPr>
      </p:pic>
    </p:spTree>
    <p:extLst>
      <p:ext uri="{BB962C8B-B14F-4D97-AF65-F5344CB8AC3E}">
        <p14:creationId xmlns:p14="http://schemas.microsoft.com/office/powerpoint/2010/main" val="35937714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Spouse</a:t>
            </a:r>
            <a:endParaRPr lang="en-US" dirty="0"/>
          </a:p>
        </p:txBody>
      </p:sp>
      <p:pic>
        <p:nvPicPr>
          <p:cNvPr id="7" name="Picture 6"/>
          <p:cNvPicPr>
            <a:picLocks noChangeAspect="1"/>
          </p:cNvPicPr>
          <p:nvPr/>
        </p:nvPicPr>
        <p:blipFill rotWithShape="1">
          <a:blip r:embed="rId2"/>
          <a:srcRect l="20416" t="32232" r="56058" b="14375"/>
          <a:stretch/>
        </p:blipFill>
        <p:spPr>
          <a:xfrm>
            <a:off x="6662056" y="2666443"/>
            <a:ext cx="2155371" cy="2750282"/>
          </a:xfrm>
          <a:prstGeom prst="rect">
            <a:avLst/>
          </a:prstGeom>
        </p:spPr>
      </p:pic>
      <p:pic>
        <p:nvPicPr>
          <p:cNvPr id="4" name="Picture 3"/>
          <p:cNvPicPr>
            <a:picLocks noChangeAspect="1"/>
          </p:cNvPicPr>
          <p:nvPr/>
        </p:nvPicPr>
        <p:blipFill rotWithShape="1">
          <a:blip r:embed="rId3"/>
          <a:srcRect l="22324" t="32232" r="58300" b="14554"/>
          <a:stretch/>
        </p:blipFill>
        <p:spPr>
          <a:xfrm>
            <a:off x="2058488" y="2480573"/>
            <a:ext cx="2021981" cy="3122022"/>
          </a:xfrm>
          <a:prstGeom prst="rect">
            <a:avLst/>
          </a:prstGeom>
        </p:spPr>
      </p:pic>
      <p:sp>
        <p:nvSpPr>
          <p:cNvPr id="9" name="Oval Callout 8"/>
          <p:cNvSpPr/>
          <p:nvPr/>
        </p:nvSpPr>
        <p:spPr>
          <a:xfrm>
            <a:off x="3007862" y="1162594"/>
            <a:ext cx="4921291" cy="1466881"/>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But darling, these two "goals" of PCA sound so different! Why would they be equivalent?</a:t>
            </a:r>
            <a:endParaRPr lang="en-US" sz="1600" dirty="0">
              <a:solidFill>
                <a:schemeClr val="tx1"/>
              </a:solidFill>
            </a:endParaRPr>
          </a:p>
        </p:txBody>
      </p:sp>
    </p:spTree>
    <p:extLst>
      <p:ext uri="{BB962C8B-B14F-4D97-AF65-F5344CB8AC3E}">
        <p14:creationId xmlns:p14="http://schemas.microsoft.com/office/powerpoint/2010/main" val="193545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Spouse</a:t>
            </a:r>
            <a:endParaRPr lang="en-US" dirty="0"/>
          </a:p>
        </p:txBody>
      </p:sp>
      <p:pic>
        <p:nvPicPr>
          <p:cNvPr id="7" name="Picture 6"/>
          <p:cNvPicPr>
            <a:picLocks noChangeAspect="1"/>
          </p:cNvPicPr>
          <p:nvPr/>
        </p:nvPicPr>
        <p:blipFill rotWithShape="1">
          <a:blip r:embed="rId2"/>
          <a:srcRect l="20416" t="32232" r="56058" b="14375"/>
          <a:stretch/>
        </p:blipFill>
        <p:spPr>
          <a:xfrm>
            <a:off x="5120639" y="2666443"/>
            <a:ext cx="2155371" cy="2750282"/>
          </a:xfrm>
          <a:prstGeom prst="rect">
            <a:avLst/>
          </a:prstGeom>
        </p:spPr>
      </p:pic>
      <p:pic>
        <p:nvPicPr>
          <p:cNvPr id="4" name="Picture 3"/>
          <p:cNvPicPr>
            <a:picLocks noChangeAspect="1"/>
          </p:cNvPicPr>
          <p:nvPr/>
        </p:nvPicPr>
        <p:blipFill rotWithShape="1">
          <a:blip r:embed="rId3"/>
          <a:srcRect l="22324" t="32232" r="58300" b="14554"/>
          <a:stretch/>
        </p:blipFill>
        <p:spPr>
          <a:xfrm>
            <a:off x="2058488" y="2480573"/>
            <a:ext cx="2021981" cy="3122022"/>
          </a:xfrm>
          <a:prstGeom prst="rect">
            <a:avLst/>
          </a:prstGeom>
        </p:spPr>
      </p:pic>
      <p:sp>
        <p:nvSpPr>
          <p:cNvPr id="3" name="Rectangle 2"/>
          <p:cNvSpPr/>
          <p:nvPr/>
        </p:nvSpPr>
        <p:spPr>
          <a:xfrm>
            <a:off x="7484765" y="683848"/>
            <a:ext cx="4389120" cy="2308324"/>
          </a:xfrm>
          <a:prstGeom prst="rect">
            <a:avLst/>
          </a:prstGeom>
        </p:spPr>
        <p:txBody>
          <a:bodyPr wrap="square">
            <a:spAutoFit/>
          </a:bodyPr>
          <a:lstStyle/>
          <a:p>
            <a:r>
              <a:rPr lang="en-US" dirty="0">
                <a:solidFill>
                  <a:srgbClr val="242729"/>
                </a:solidFill>
              </a:rPr>
              <a:t>Hmmm. Perhaps I should make a little drawing </a:t>
            </a:r>
            <a:r>
              <a:rPr lang="en-US" i="1" dirty="0">
                <a:solidFill>
                  <a:srgbClr val="242729"/>
                </a:solidFill>
              </a:rPr>
              <a:t>(takes a napkin and starts scribbling)</a:t>
            </a:r>
            <a:r>
              <a:rPr lang="en-US" dirty="0">
                <a:solidFill>
                  <a:srgbClr val="242729"/>
                </a:solidFill>
              </a:rPr>
              <a:t>. Let us pick two wine characteristics, perhaps wine darkness and alcohol content -- I don't know if they are correlated, but let's imagine that they are. Here is how a scatter plot of different wines could look like:</a:t>
            </a:r>
            <a:endParaRPr lang="en-US" dirty="0"/>
          </a:p>
        </p:txBody>
      </p:sp>
      <p:pic>
        <p:nvPicPr>
          <p:cNvPr id="1026" name="Picture 2" descr="PCA exemplary data"/>
          <p:cNvPicPr>
            <a:picLocks noChangeAspect="1" noChangeArrowheads="1"/>
          </p:cNvPicPr>
          <p:nvPr/>
        </p:nvPicPr>
        <p:blipFill rotWithShape="1">
          <a:blip r:embed="rId4">
            <a:extLst>
              <a:ext uri="{28A0092B-C50C-407E-A947-70E740481C1C}">
                <a14:useLocalDpi xmlns:a14="http://schemas.microsoft.com/office/drawing/2010/main" val="0"/>
              </a:ext>
            </a:extLst>
          </a:blip>
          <a:srcRect l="29498" r="28125"/>
          <a:stretch/>
        </p:blipFill>
        <p:spPr bwMode="auto">
          <a:xfrm>
            <a:off x="7883056" y="2992172"/>
            <a:ext cx="3592537" cy="3391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926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Spouse</a:t>
            </a:r>
            <a:endParaRPr lang="en-US" dirty="0"/>
          </a:p>
        </p:txBody>
      </p:sp>
      <p:pic>
        <p:nvPicPr>
          <p:cNvPr id="7" name="Picture 6"/>
          <p:cNvPicPr>
            <a:picLocks noChangeAspect="1"/>
          </p:cNvPicPr>
          <p:nvPr/>
        </p:nvPicPr>
        <p:blipFill rotWithShape="1">
          <a:blip r:embed="rId2"/>
          <a:srcRect l="20416" t="32232" r="56058" b="14375"/>
          <a:stretch/>
        </p:blipFill>
        <p:spPr>
          <a:xfrm>
            <a:off x="5120639" y="2666443"/>
            <a:ext cx="2155371" cy="2750282"/>
          </a:xfrm>
          <a:prstGeom prst="rect">
            <a:avLst/>
          </a:prstGeom>
        </p:spPr>
      </p:pic>
      <p:pic>
        <p:nvPicPr>
          <p:cNvPr id="4" name="Picture 3"/>
          <p:cNvPicPr>
            <a:picLocks noChangeAspect="1"/>
          </p:cNvPicPr>
          <p:nvPr/>
        </p:nvPicPr>
        <p:blipFill rotWithShape="1">
          <a:blip r:embed="rId3"/>
          <a:srcRect l="22324" t="32232" r="58300" b="14554"/>
          <a:stretch/>
        </p:blipFill>
        <p:spPr>
          <a:xfrm>
            <a:off x="2058488" y="2480573"/>
            <a:ext cx="2021981" cy="3122022"/>
          </a:xfrm>
          <a:prstGeom prst="rect">
            <a:avLst/>
          </a:prstGeom>
        </p:spPr>
      </p:pic>
      <p:pic>
        <p:nvPicPr>
          <p:cNvPr id="1026" name="Picture 2" descr="PCA exemplary data"/>
          <p:cNvPicPr>
            <a:picLocks noChangeAspect="1" noChangeArrowheads="1"/>
          </p:cNvPicPr>
          <p:nvPr/>
        </p:nvPicPr>
        <p:blipFill rotWithShape="1">
          <a:blip r:embed="rId4">
            <a:extLst>
              <a:ext uri="{28A0092B-C50C-407E-A947-70E740481C1C}">
                <a14:useLocalDpi xmlns:a14="http://schemas.microsoft.com/office/drawing/2010/main" val="0"/>
              </a:ext>
            </a:extLst>
          </a:blip>
          <a:srcRect l="29498" r="28125"/>
          <a:stretch/>
        </p:blipFill>
        <p:spPr bwMode="auto">
          <a:xfrm>
            <a:off x="7761263" y="183658"/>
            <a:ext cx="3592537" cy="339101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868259" y="3523340"/>
            <a:ext cx="3970793" cy="2554545"/>
          </a:xfrm>
          <a:prstGeom prst="rect">
            <a:avLst/>
          </a:prstGeom>
        </p:spPr>
        <p:txBody>
          <a:bodyPr wrap="square">
            <a:spAutoFit/>
          </a:bodyPr>
          <a:lstStyle/>
          <a:p>
            <a:r>
              <a:rPr lang="en-US" sz="1600" dirty="0">
                <a:solidFill>
                  <a:srgbClr val="242729"/>
                </a:solidFill>
              </a:rPr>
              <a:t>Each dot in this "wine cloud" shows one particular wine</a:t>
            </a:r>
            <a:r>
              <a:rPr lang="en-US" sz="1600" dirty="0" smtClean="0">
                <a:solidFill>
                  <a:srgbClr val="242729"/>
                </a:solidFill>
              </a:rPr>
              <a:t>. </a:t>
            </a:r>
            <a:r>
              <a:rPr lang="en-US" sz="1600" dirty="0"/>
              <a:t>You see that the two </a:t>
            </a:r>
            <a:r>
              <a:rPr lang="en-US" sz="1600" dirty="0" smtClean="0"/>
              <a:t>properties x &amp; y in this figure are correlated. </a:t>
            </a:r>
            <a:r>
              <a:rPr lang="en-US" sz="1600" dirty="0"/>
              <a:t>A new property can be constructed by drawing a line through the center of this wine cloud and projecting all points onto this line</a:t>
            </a:r>
            <a:r>
              <a:rPr lang="en-US" sz="1600" dirty="0" smtClean="0"/>
              <a:t>. </a:t>
            </a:r>
            <a:r>
              <a:rPr lang="en-US" sz="1600" dirty="0"/>
              <a:t>This new property will be given by a linear </a:t>
            </a:r>
            <a:r>
              <a:rPr lang="en-US" sz="1600" dirty="0" smtClean="0"/>
              <a:t>combination w1x + w2y, </a:t>
            </a:r>
            <a:r>
              <a:rPr lang="en-US" sz="1600" dirty="0"/>
              <a:t> where each line corresponds to some particular values </a:t>
            </a:r>
            <a:r>
              <a:rPr lang="en-US" sz="1600" dirty="0" smtClean="0"/>
              <a:t>of w1 &amp; w2</a:t>
            </a:r>
            <a:endParaRPr lang="en-US" sz="1600" dirty="0"/>
          </a:p>
        </p:txBody>
      </p:sp>
    </p:spTree>
    <p:extLst>
      <p:ext uri="{BB962C8B-B14F-4D97-AF65-F5344CB8AC3E}">
        <p14:creationId xmlns:p14="http://schemas.microsoft.com/office/powerpoint/2010/main" val="15391294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CA animation: variance and reconstruction erro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58633" y="1337078"/>
            <a:ext cx="952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Spouse</a:t>
            </a:r>
            <a:endParaRPr lang="en-US" dirty="0"/>
          </a:p>
        </p:txBody>
      </p:sp>
      <p:pic>
        <p:nvPicPr>
          <p:cNvPr id="7" name="Picture 6"/>
          <p:cNvPicPr>
            <a:picLocks noChangeAspect="1"/>
          </p:cNvPicPr>
          <p:nvPr/>
        </p:nvPicPr>
        <p:blipFill rotWithShape="1">
          <a:blip r:embed="rId3"/>
          <a:srcRect l="20416" t="32232" r="56058" b="14375"/>
          <a:stretch/>
        </p:blipFill>
        <p:spPr>
          <a:xfrm>
            <a:off x="5120639" y="2666443"/>
            <a:ext cx="2155371" cy="2750282"/>
          </a:xfrm>
          <a:prstGeom prst="rect">
            <a:avLst/>
          </a:prstGeom>
        </p:spPr>
      </p:pic>
      <p:pic>
        <p:nvPicPr>
          <p:cNvPr id="4" name="Picture 3"/>
          <p:cNvPicPr>
            <a:picLocks noChangeAspect="1"/>
          </p:cNvPicPr>
          <p:nvPr/>
        </p:nvPicPr>
        <p:blipFill rotWithShape="1">
          <a:blip r:embed="rId4"/>
          <a:srcRect l="22324" t="32232" r="58300" b="14554"/>
          <a:stretch/>
        </p:blipFill>
        <p:spPr>
          <a:xfrm>
            <a:off x="2058488" y="2480573"/>
            <a:ext cx="2021981" cy="3122022"/>
          </a:xfrm>
          <a:prstGeom prst="rect">
            <a:avLst/>
          </a:prstGeom>
        </p:spPr>
      </p:pic>
      <p:sp>
        <p:nvSpPr>
          <p:cNvPr id="13" name="Rectangle 12"/>
          <p:cNvSpPr/>
          <p:nvPr/>
        </p:nvSpPr>
        <p:spPr>
          <a:xfrm>
            <a:off x="7761263" y="285137"/>
            <a:ext cx="3970793" cy="1200329"/>
          </a:xfrm>
          <a:prstGeom prst="rect">
            <a:avLst/>
          </a:prstGeom>
        </p:spPr>
        <p:txBody>
          <a:bodyPr wrap="square">
            <a:spAutoFit/>
          </a:bodyPr>
          <a:lstStyle/>
          <a:p>
            <a:r>
              <a:rPr lang="en-US" dirty="0"/>
              <a:t>Now look here very carefully -- here is how these projections look like for different lines (red dots are projections of the blue dots):</a:t>
            </a:r>
            <a:endParaRPr lang="en-US" sz="1600" dirty="0"/>
          </a:p>
        </p:txBody>
      </p:sp>
    </p:spTree>
    <p:extLst>
      <p:ext uri="{BB962C8B-B14F-4D97-AF65-F5344CB8AC3E}">
        <p14:creationId xmlns:p14="http://schemas.microsoft.com/office/powerpoint/2010/main" val="26395197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CA animation: variance and reconstruction erro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45570" y="0"/>
            <a:ext cx="952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Spouse</a:t>
            </a:r>
            <a:endParaRPr lang="en-US" dirty="0"/>
          </a:p>
        </p:txBody>
      </p:sp>
      <p:pic>
        <p:nvPicPr>
          <p:cNvPr id="7" name="Picture 6"/>
          <p:cNvPicPr>
            <a:picLocks noChangeAspect="1"/>
          </p:cNvPicPr>
          <p:nvPr/>
        </p:nvPicPr>
        <p:blipFill rotWithShape="1">
          <a:blip r:embed="rId3"/>
          <a:srcRect l="20416" t="32232" r="56058" b="14375"/>
          <a:stretch/>
        </p:blipFill>
        <p:spPr>
          <a:xfrm>
            <a:off x="5120639" y="2666443"/>
            <a:ext cx="2155371" cy="2750282"/>
          </a:xfrm>
          <a:prstGeom prst="rect">
            <a:avLst/>
          </a:prstGeom>
        </p:spPr>
      </p:pic>
      <p:pic>
        <p:nvPicPr>
          <p:cNvPr id="4" name="Picture 3"/>
          <p:cNvPicPr>
            <a:picLocks noChangeAspect="1"/>
          </p:cNvPicPr>
          <p:nvPr/>
        </p:nvPicPr>
        <p:blipFill rotWithShape="1">
          <a:blip r:embed="rId4"/>
          <a:srcRect l="22324" t="32232" r="58300" b="14554"/>
          <a:stretch/>
        </p:blipFill>
        <p:spPr>
          <a:xfrm>
            <a:off x="2058488" y="2480573"/>
            <a:ext cx="2021981" cy="3122022"/>
          </a:xfrm>
          <a:prstGeom prst="rect">
            <a:avLst/>
          </a:prstGeom>
        </p:spPr>
      </p:pic>
      <p:sp>
        <p:nvSpPr>
          <p:cNvPr id="13" name="Rectangle 12"/>
          <p:cNvSpPr/>
          <p:nvPr/>
        </p:nvSpPr>
        <p:spPr>
          <a:xfrm>
            <a:off x="7687839" y="3697713"/>
            <a:ext cx="3970793" cy="2308324"/>
          </a:xfrm>
          <a:prstGeom prst="rect">
            <a:avLst/>
          </a:prstGeom>
        </p:spPr>
        <p:txBody>
          <a:bodyPr wrap="square">
            <a:spAutoFit/>
          </a:bodyPr>
          <a:lstStyle/>
          <a:p>
            <a:r>
              <a:rPr lang="en-US" dirty="0"/>
              <a:t>As I said before, PCA will find the "best" line according to two different criteria of what is the "best". First, the variation of values along this line should be maximal. Pay attention to how the "spread" (we call it "variance") of the red dots changes while the line rotates; can you see when it reaches maximum?</a:t>
            </a:r>
            <a:endParaRPr lang="en-US" sz="1600" dirty="0"/>
          </a:p>
        </p:txBody>
      </p:sp>
    </p:spTree>
    <p:extLst>
      <p:ext uri="{BB962C8B-B14F-4D97-AF65-F5344CB8AC3E}">
        <p14:creationId xmlns:p14="http://schemas.microsoft.com/office/powerpoint/2010/main" val="25836809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CA animation: variance and reconstruction erro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45570" y="0"/>
            <a:ext cx="952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Spouse</a:t>
            </a:r>
            <a:endParaRPr lang="en-US" dirty="0"/>
          </a:p>
        </p:txBody>
      </p:sp>
      <p:pic>
        <p:nvPicPr>
          <p:cNvPr id="7" name="Picture 6"/>
          <p:cNvPicPr>
            <a:picLocks noChangeAspect="1"/>
          </p:cNvPicPr>
          <p:nvPr/>
        </p:nvPicPr>
        <p:blipFill rotWithShape="1">
          <a:blip r:embed="rId3"/>
          <a:srcRect l="20416" t="32232" r="56058" b="14375"/>
          <a:stretch/>
        </p:blipFill>
        <p:spPr>
          <a:xfrm>
            <a:off x="5120639" y="2666443"/>
            <a:ext cx="2155371" cy="2750282"/>
          </a:xfrm>
          <a:prstGeom prst="rect">
            <a:avLst/>
          </a:prstGeom>
        </p:spPr>
      </p:pic>
      <p:pic>
        <p:nvPicPr>
          <p:cNvPr id="4" name="Picture 3"/>
          <p:cNvPicPr>
            <a:picLocks noChangeAspect="1"/>
          </p:cNvPicPr>
          <p:nvPr/>
        </p:nvPicPr>
        <p:blipFill rotWithShape="1">
          <a:blip r:embed="rId4"/>
          <a:srcRect l="22324" t="32232" r="58300" b="14554"/>
          <a:stretch/>
        </p:blipFill>
        <p:spPr>
          <a:xfrm>
            <a:off x="2058488" y="2480573"/>
            <a:ext cx="2021981" cy="3122022"/>
          </a:xfrm>
          <a:prstGeom prst="rect">
            <a:avLst/>
          </a:prstGeom>
        </p:spPr>
      </p:pic>
      <p:sp>
        <p:nvSpPr>
          <p:cNvPr id="13" name="Rectangle 12"/>
          <p:cNvSpPr/>
          <p:nvPr/>
        </p:nvSpPr>
        <p:spPr>
          <a:xfrm>
            <a:off x="7687839" y="3697713"/>
            <a:ext cx="3970793" cy="2585323"/>
          </a:xfrm>
          <a:prstGeom prst="rect">
            <a:avLst/>
          </a:prstGeom>
        </p:spPr>
        <p:txBody>
          <a:bodyPr wrap="square">
            <a:spAutoFit/>
          </a:bodyPr>
          <a:lstStyle/>
          <a:p>
            <a:r>
              <a:rPr lang="en-US" dirty="0"/>
              <a:t>Second, if we reconstruct the original two characteristics (position of a blue dot) from the new one (position of a red dot), the reconstruction error will be given by the length of the connecting red line. Observe how the length of these red lines changes while the line rotates; can you see when the total length reaches minimum?</a:t>
            </a:r>
            <a:endParaRPr lang="en-US" sz="1600" dirty="0"/>
          </a:p>
        </p:txBody>
      </p:sp>
    </p:spTree>
    <p:extLst>
      <p:ext uri="{BB962C8B-B14F-4D97-AF65-F5344CB8AC3E}">
        <p14:creationId xmlns:p14="http://schemas.microsoft.com/office/powerpoint/2010/main" val="3354898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Daughter</a:t>
            </a:r>
            <a:endParaRPr lang="en-US" dirty="0"/>
          </a:p>
        </p:txBody>
      </p:sp>
      <p:pic>
        <p:nvPicPr>
          <p:cNvPr id="7" name="Picture 6"/>
          <p:cNvPicPr>
            <a:picLocks noChangeAspect="1"/>
          </p:cNvPicPr>
          <p:nvPr/>
        </p:nvPicPr>
        <p:blipFill rotWithShape="1">
          <a:blip r:embed="rId2"/>
          <a:srcRect l="20416" t="32232" r="56058" b="14375"/>
          <a:stretch/>
        </p:blipFill>
        <p:spPr>
          <a:xfrm>
            <a:off x="6505302" y="2536858"/>
            <a:ext cx="2155371" cy="2750282"/>
          </a:xfrm>
          <a:prstGeom prst="rect">
            <a:avLst/>
          </a:prstGeom>
        </p:spPr>
      </p:pic>
      <p:pic>
        <p:nvPicPr>
          <p:cNvPr id="4098" name="Picture 2" descr="Image result for teen daughter animation carto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43" t="35247" r="56463"/>
          <a:stretch/>
        </p:blipFill>
        <p:spPr bwMode="auto">
          <a:xfrm>
            <a:off x="2388326" y="2332860"/>
            <a:ext cx="1828820" cy="2954280"/>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007862" y="1162594"/>
            <a:ext cx="4921291" cy="1466881"/>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Very nice, papa! </a:t>
            </a:r>
            <a:r>
              <a:rPr lang="en-US" b="1" dirty="0" smtClean="0">
                <a:solidFill>
                  <a:schemeClr val="tx1"/>
                </a:solidFill>
              </a:rPr>
              <a:t>I </a:t>
            </a:r>
            <a:r>
              <a:rPr lang="en-US" b="1" dirty="0">
                <a:solidFill>
                  <a:schemeClr val="tx1"/>
                </a:solidFill>
              </a:rPr>
              <a:t>heard that PCA is somehow related to eigenvectors and eigenvalues; where are they on this picture?</a:t>
            </a:r>
            <a:endParaRPr lang="en-US" sz="1600" dirty="0">
              <a:solidFill>
                <a:schemeClr val="tx1"/>
              </a:solidFill>
            </a:endParaRPr>
          </a:p>
        </p:txBody>
      </p:sp>
    </p:spTree>
    <p:extLst>
      <p:ext uri="{BB962C8B-B14F-4D97-AF65-F5344CB8AC3E}">
        <p14:creationId xmlns:p14="http://schemas.microsoft.com/office/powerpoint/2010/main" val="2982656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Principal Component Analysis (PCA)</a:t>
            </a:r>
            <a:endParaRPr lang="en-US" dirty="0"/>
          </a:p>
        </p:txBody>
      </p:sp>
      <p:sp>
        <p:nvSpPr>
          <p:cNvPr id="3" name="Content Placeholder 2"/>
          <p:cNvSpPr>
            <a:spLocks noGrp="1"/>
          </p:cNvSpPr>
          <p:nvPr>
            <p:ph idx="1"/>
          </p:nvPr>
        </p:nvSpPr>
        <p:spPr>
          <a:xfrm>
            <a:off x="838200" y="1825625"/>
            <a:ext cx="6529251" cy="4351338"/>
          </a:xfrm>
        </p:spPr>
        <p:txBody>
          <a:bodyPr/>
          <a:lstStyle/>
          <a:p>
            <a:r>
              <a:rPr lang="en-US" dirty="0" smtClean="0"/>
              <a:t>Imagine you are a nutritionist trying to explore the nutrition content of food</a:t>
            </a:r>
          </a:p>
          <a:p>
            <a:r>
              <a:rPr lang="en-US" dirty="0" smtClean="0"/>
              <a:t>You need to identify parameters to differentiate food items</a:t>
            </a:r>
          </a:p>
          <a:p>
            <a:r>
              <a:rPr lang="en-US" dirty="0" smtClean="0"/>
              <a:t>Why is that helpful?</a:t>
            </a:r>
          </a:p>
          <a:p>
            <a:pPr lvl="1"/>
            <a:r>
              <a:rPr lang="en-US" dirty="0" smtClean="0"/>
              <a:t>Visualization</a:t>
            </a:r>
          </a:p>
          <a:p>
            <a:pPr lvl="1"/>
            <a:r>
              <a:rPr lang="en-US" dirty="0" smtClean="0"/>
              <a:t>Clustering</a:t>
            </a:r>
          </a:p>
          <a:p>
            <a:r>
              <a:rPr lang="en-US" dirty="0" smtClean="0"/>
              <a:t>How to do that?</a:t>
            </a:r>
            <a:endParaRPr lang="en-US" dirty="0"/>
          </a:p>
        </p:txBody>
      </p:sp>
      <p:pic>
        <p:nvPicPr>
          <p:cNvPr id="6" name="Picture 5"/>
          <p:cNvPicPr>
            <a:picLocks noChangeAspect="1"/>
          </p:cNvPicPr>
          <p:nvPr/>
        </p:nvPicPr>
        <p:blipFill rotWithShape="1">
          <a:blip r:embed="rId2"/>
          <a:srcRect l="13187" t="19196" r="54786" b="30804"/>
          <a:stretch/>
        </p:blipFill>
        <p:spPr>
          <a:xfrm>
            <a:off x="7084423" y="1825625"/>
            <a:ext cx="4717869" cy="4141076"/>
          </a:xfrm>
          <a:prstGeom prst="rect">
            <a:avLst/>
          </a:prstGeom>
        </p:spPr>
      </p:pic>
      <p:sp>
        <p:nvSpPr>
          <p:cNvPr id="7" name="Rectangle 6"/>
          <p:cNvSpPr/>
          <p:nvPr/>
        </p:nvSpPr>
        <p:spPr>
          <a:xfrm>
            <a:off x="6358597" y="6492101"/>
            <a:ext cx="5698420" cy="276999"/>
          </a:xfrm>
          <a:prstGeom prst="rect">
            <a:avLst/>
          </a:prstGeom>
        </p:spPr>
        <p:txBody>
          <a:bodyPr wrap="square">
            <a:spAutoFit/>
          </a:bodyPr>
          <a:lstStyle/>
          <a:p>
            <a:r>
              <a:rPr lang="en-US" sz="1200" dirty="0" smtClean="0"/>
              <a:t>Source: </a:t>
            </a:r>
            <a:r>
              <a:rPr lang="en-US" sz="1200" i="1" dirty="0"/>
              <a:t>https://algobeans.com/2016/06/15/principal-component-analysis-tutorial/</a:t>
            </a:r>
          </a:p>
        </p:txBody>
      </p:sp>
    </p:spTree>
    <p:extLst>
      <p:ext uri="{BB962C8B-B14F-4D97-AF65-F5344CB8AC3E}">
        <p14:creationId xmlns:p14="http://schemas.microsoft.com/office/powerpoint/2010/main" val="3761334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CA animation: pendul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74878" y="2536858"/>
            <a:ext cx="952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Daughter</a:t>
            </a:r>
            <a:endParaRPr lang="en-US" dirty="0"/>
          </a:p>
        </p:txBody>
      </p:sp>
      <p:pic>
        <p:nvPicPr>
          <p:cNvPr id="7" name="Picture 6"/>
          <p:cNvPicPr>
            <a:picLocks noChangeAspect="1"/>
          </p:cNvPicPr>
          <p:nvPr/>
        </p:nvPicPr>
        <p:blipFill rotWithShape="1">
          <a:blip r:embed="rId3"/>
          <a:srcRect l="20416" t="32232" r="56058" b="14375"/>
          <a:stretch/>
        </p:blipFill>
        <p:spPr>
          <a:xfrm>
            <a:off x="5133702" y="2536858"/>
            <a:ext cx="2155371" cy="2750282"/>
          </a:xfrm>
          <a:prstGeom prst="rect">
            <a:avLst/>
          </a:prstGeom>
        </p:spPr>
      </p:pic>
      <p:pic>
        <p:nvPicPr>
          <p:cNvPr id="4098" name="Picture 2" descr="Image result for teen daughter animation carto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43" t="35247" r="56463"/>
          <a:stretch/>
        </p:blipFill>
        <p:spPr bwMode="auto">
          <a:xfrm>
            <a:off x="2388326" y="2332860"/>
            <a:ext cx="1828820" cy="295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16078" y="505533"/>
            <a:ext cx="6096000" cy="1754326"/>
          </a:xfrm>
          <a:prstGeom prst="rect">
            <a:avLst/>
          </a:prstGeom>
        </p:spPr>
        <p:txBody>
          <a:bodyPr>
            <a:spAutoFit/>
          </a:bodyPr>
          <a:lstStyle/>
          <a:p>
            <a:r>
              <a:rPr lang="en-US" dirty="0" smtClean="0">
                <a:solidFill>
                  <a:srgbClr val="242729"/>
                </a:solidFill>
              </a:rPr>
              <a:t>You </a:t>
            </a:r>
            <a:r>
              <a:rPr lang="en-US" dirty="0">
                <a:solidFill>
                  <a:srgbClr val="242729"/>
                </a:solidFill>
              </a:rPr>
              <a:t>can imagine that the black line is a solid rod and each red line is a spring. The energy of the spring is proportional to its squared length (this is known in physics as the Hooke's law), so the rod will orient itself such as to minimize the sum of these squared distances. I made a simulation of how it will look like, in the presence of some viscous friction:</a:t>
            </a:r>
            <a:endParaRPr lang="en-US" dirty="0"/>
          </a:p>
        </p:txBody>
      </p:sp>
    </p:spTree>
    <p:extLst>
      <p:ext uri="{BB962C8B-B14F-4D97-AF65-F5344CB8AC3E}">
        <p14:creationId xmlns:p14="http://schemas.microsoft.com/office/powerpoint/2010/main" val="23509824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Daughter</a:t>
            </a:r>
            <a:endParaRPr lang="en-US" dirty="0"/>
          </a:p>
        </p:txBody>
      </p:sp>
      <p:pic>
        <p:nvPicPr>
          <p:cNvPr id="7" name="Picture 6"/>
          <p:cNvPicPr>
            <a:picLocks noChangeAspect="1"/>
          </p:cNvPicPr>
          <p:nvPr/>
        </p:nvPicPr>
        <p:blipFill rotWithShape="1">
          <a:blip r:embed="rId2"/>
          <a:srcRect l="20416" t="32232" r="56058" b="14375"/>
          <a:stretch/>
        </p:blipFill>
        <p:spPr>
          <a:xfrm>
            <a:off x="5133702" y="2536858"/>
            <a:ext cx="2155371" cy="2750282"/>
          </a:xfrm>
          <a:prstGeom prst="rect">
            <a:avLst/>
          </a:prstGeom>
        </p:spPr>
      </p:pic>
      <p:pic>
        <p:nvPicPr>
          <p:cNvPr id="4098" name="Picture 2" descr="Image result for teen daughter animation carto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43" t="35247" r="56463"/>
          <a:stretch/>
        </p:blipFill>
        <p:spPr bwMode="auto">
          <a:xfrm>
            <a:off x="2388326" y="2332860"/>
            <a:ext cx="1828820" cy="295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654834" y="845167"/>
            <a:ext cx="4248684" cy="5355312"/>
          </a:xfrm>
          <a:prstGeom prst="rect">
            <a:avLst/>
          </a:prstGeom>
        </p:spPr>
        <p:txBody>
          <a:bodyPr wrap="square">
            <a:spAutoFit/>
          </a:bodyPr>
          <a:lstStyle/>
          <a:p>
            <a:r>
              <a:rPr lang="en-US" dirty="0"/>
              <a:t>Regarding eigenvectors and eigenvalues. You know what a </a:t>
            </a:r>
            <a:r>
              <a:rPr lang="en-US" i="1" dirty="0"/>
              <a:t>covariance matrix</a:t>
            </a:r>
            <a:r>
              <a:rPr lang="en-US" dirty="0"/>
              <a:t> is; in my example it is </a:t>
            </a:r>
            <a:r>
              <a:rPr lang="en-US" dirty="0" smtClean="0"/>
              <a:t>a 2X2 matrix given by:</a:t>
            </a:r>
          </a:p>
          <a:p>
            <a:r>
              <a:rPr lang="en-US" dirty="0" smtClean="0"/>
              <a:t>(1.07 0.63</a:t>
            </a:r>
          </a:p>
          <a:p>
            <a:r>
              <a:rPr lang="en-US" dirty="0" smtClean="0"/>
              <a:t>0.63 0.64)</a:t>
            </a:r>
          </a:p>
          <a:p>
            <a:r>
              <a:rPr lang="en-US" dirty="0"/>
              <a:t>What this means is that the variance of </a:t>
            </a:r>
            <a:r>
              <a:rPr lang="en-US" dirty="0" smtClean="0"/>
              <a:t>the x variable is 1.07, </a:t>
            </a:r>
            <a:r>
              <a:rPr lang="en-US" dirty="0"/>
              <a:t>the variance of </a:t>
            </a:r>
            <a:r>
              <a:rPr lang="en-US" dirty="0" smtClean="0"/>
              <a:t>the y variable is 0.64, </a:t>
            </a:r>
            <a:r>
              <a:rPr lang="en-US" dirty="0"/>
              <a:t>and the covariance between them </a:t>
            </a:r>
            <a:r>
              <a:rPr lang="en-US" dirty="0" smtClean="0"/>
              <a:t>is 0.63. </a:t>
            </a:r>
            <a:r>
              <a:rPr lang="en-US" dirty="0"/>
              <a:t>As it is a square symmetric matrix, it can be diagonalized by choosing a new orthogonal coordinate system, given by its eigenvectors (incidentally, this is called </a:t>
            </a:r>
            <a:r>
              <a:rPr lang="en-US" i="1" dirty="0"/>
              <a:t>spectral theorem</a:t>
            </a:r>
            <a:r>
              <a:rPr lang="en-US" dirty="0"/>
              <a:t>); corresponding eigenvalues will then be located on the diagonal. In this new coordinate system, the covariance matrix is diagonal and looks like that</a:t>
            </a:r>
            <a:r>
              <a:rPr lang="en-US" dirty="0" smtClean="0"/>
              <a:t>:</a:t>
            </a:r>
          </a:p>
          <a:p>
            <a:r>
              <a:rPr lang="en-US" dirty="0"/>
              <a:t> </a:t>
            </a:r>
            <a:r>
              <a:rPr lang="en-US" dirty="0" smtClean="0"/>
              <a:t>(1.52 0</a:t>
            </a:r>
          </a:p>
          <a:p>
            <a:r>
              <a:rPr lang="en-US" dirty="0" smtClean="0"/>
              <a:t>   0 0.19)</a:t>
            </a:r>
          </a:p>
        </p:txBody>
      </p:sp>
    </p:spTree>
    <p:extLst>
      <p:ext uri="{BB962C8B-B14F-4D97-AF65-F5344CB8AC3E}">
        <p14:creationId xmlns:p14="http://schemas.microsoft.com/office/powerpoint/2010/main" val="40044648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Daughter</a:t>
            </a:r>
            <a:endParaRPr lang="en-US" dirty="0"/>
          </a:p>
        </p:txBody>
      </p:sp>
      <p:pic>
        <p:nvPicPr>
          <p:cNvPr id="7" name="Picture 6"/>
          <p:cNvPicPr>
            <a:picLocks noChangeAspect="1"/>
          </p:cNvPicPr>
          <p:nvPr/>
        </p:nvPicPr>
        <p:blipFill rotWithShape="1">
          <a:blip r:embed="rId2"/>
          <a:srcRect l="20416" t="32232" r="56058" b="14375"/>
          <a:stretch/>
        </p:blipFill>
        <p:spPr>
          <a:xfrm>
            <a:off x="5133702" y="2536858"/>
            <a:ext cx="2155371" cy="2750282"/>
          </a:xfrm>
          <a:prstGeom prst="rect">
            <a:avLst/>
          </a:prstGeom>
        </p:spPr>
      </p:pic>
      <p:pic>
        <p:nvPicPr>
          <p:cNvPr id="4098" name="Picture 2" descr="Image result for teen daughter animation carto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43" t="35247" r="56463"/>
          <a:stretch/>
        </p:blipFill>
        <p:spPr bwMode="auto">
          <a:xfrm>
            <a:off x="2388326" y="2332860"/>
            <a:ext cx="1828820" cy="29542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563394" y="1315430"/>
            <a:ext cx="4248684" cy="4524315"/>
          </a:xfrm>
          <a:prstGeom prst="rect">
            <a:avLst/>
          </a:prstGeom>
        </p:spPr>
        <p:txBody>
          <a:bodyPr wrap="square">
            <a:spAutoFit/>
          </a:bodyPr>
          <a:lstStyle/>
          <a:p>
            <a:r>
              <a:rPr lang="en-US" dirty="0" smtClean="0"/>
              <a:t>the </a:t>
            </a:r>
            <a:r>
              <a:rPr lang="en-US" dirty="0"/>
              <a:t>covariance matrix is diagonal and looks like that</a:t>
            </a:r>
            <a:r>
              <a:rPr lang="en-US" dirty="0" smtClean="0"/>
              <a:t>:</a:t>
            </a:r>
          </a:p>
          <a:p>
            <a:r>
              <a:rPr lang="en-US" dirty="0"/>
              <a:t> </a:t>
            </a:r>
            <a:r>
              <a:rPr lang="en-US" dirty="0" smtClean="0"/>
              <a:t>(1.52 0</a:t>
            </a:r>
          </a:p>
          <a:p>
            <a:r>
              <a:rPr lang="en-US" dirty="0" smtClean="0"/>
              <a:t>   0 0.19)</a:t>
            </a:r>
          </a:p>
          <a:p>
            <a:r>
              <a:rPr lang="en-US" dirty="0"/>
              <a:t>meaning that the correlation between points is now zero. It becomes clear that the variance of any projection will be given by a weighted average of the eigenvalues (I am only sketching the intuition here). Consequently, the maximum possible </a:t>
            </a:r>
            <a:r>
              <a:rPr lang="en-US" dirty="0" smtClean="0"/>
              <a:t>variance (1.52) </a:t>
            </a:r>
            <a:r>
              <a:rPr lang="en-US" dirty="0"/>
              <a:t>will be achieved if we simply take the projection on the first coordinate axis. It follows that the direction of the first principal component is given by the first eigenvector of the covariance matrix</a:t>
            </a:r>
            <a:endParaRPr lang="en-US" dirty="0" smtClean="0"/>
          </a:p>
        </p:txBody>
      </p:sp>
    </p:spTree>
    <p:extLst>
      <p:ext uri="{BB962C8B-B14F-4D97-AF65-F5344CB8AC3E}">
        <p14:creationId xmlns:p14="http://schemas.microsoft.com/office/powerpoint/2010/main" val="2336511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CA animation: pendulu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22626" y="276751"/>
            <a:ext cx="952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Daughter</a:t>
            </a:r>
            <a:endParaRPr lang="en-US" dirty="0"/>
          </a:p>
        </p:txBody>
      </p:sp>
      <p:pic>
        <p:nvPicPr>
          <p:cNvPr id="7" name="Picture 6"/>
          <p:cNvPicPr>
            <a:picLocks noChangeAspect="1"/>
          </p:cNvPicPr>
          <p:nvPr/>
        </p:nvPicPr>
        <p:blipFill rotWithShape="1">
          <a:blip r:embed="rId3"/>
          <a:srcRect l="20416" t="32232" r="56058" b="14375"/>
          <a:stretch/>
        </p:blipFill>
        <p:spPr>
          <a:xfrm>
            <a:off x="5133702" y="2536858"/>
            <a:ext cx="2155371" cy="2750282"/>
          </a:xfrm>
          <a:prstGeom prst="rect">
            <a:avLst/>
          </a:prstGeom>
        </p:spPr>
      </p:pic>
      <p:pic>
        <p:nvPicPr>
          <p:cNvPr id="4098" name="Picture 2" descr="Image result for teen daughter animation carto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43" t="35247" r="56463"/>
          <a:stretch/>
        </p:blipFill>
        <p:spPr bwMode="auto">
          <a:xfrm>
            <a:off x="2388326" y="2332860"/>
            <a:ext cx="1828820" cy="2954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524206" y="4057233"/>
            <a:ext cx="4181292" cy="2800767"/>
          </a:xfrm>
          <a:prstGeom prst="rect">
            <a:avLst/>
          </a:prstGeom>
        </p:spPr>
        <p:txBody>
          <a:bodyPr wrap="square">
            <a:spAutoFit/>
          </a:bodyPr>
          <a:lstStyle/>
          <a:p>
            <a:r>
              <a:rPr lang="en-US" sz="1600" dirty="0">
                <a:solidFill>
                  <a:srgbClr val="242729"/>
                </a:solidFill>
              </a:rPr>
              <a:t>You can see this on the rotating figure as well: there is a gray line there orthogonal to the black one; together they form a rotating coordinate frame. Try to notice when the blue dots become uncorrelated in this rotating frame. The answer, again, is that it happens precisely when the black line points at the magenta ticks. Now I can tell you how I found them: they mark the direction of the first eigenvector of the covariance matrix, which in this case is equal </a:t>
            </a:r>
            <a:r>
              <a:rPr lang="en-US" sz="1600" dirty="0" smtClean="0">
                <a:solidFill>
                  <a:srgbClr val="242729"/>
                </a:solidFill>
              </a:rPr>
              <a:t>to (0.81, 0.58)</a:t>
            </a:r>
            <a:endParaRPr lang="en-US" sz="1600" dirty="0"/>
          </a:p>
        </p:txBody>
      </p:sp>
    </p:spTree>
    <p:extLst>
      <p:ext uri="{BB962C8B-B14F-4D97-AF65-F5344CB8AC3E}">
        <p14:creationId xmlns:p14="http://schemas.microsoft.com/office/powerpoint/2010/main" val="20992595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87" y="2638062"/>
            <a:ext cx="10515600" cy="1325563"/>
          </a:xfrm>
        </p:spPr>
        <p:txBody>
          <a:bodyPr/>
          <a:lstStyle/>
          <a:p>
            <a:pPr algn="ctr"/>
            <a:r>
              <a:rPr lang="en-US" dirty="0" smtClean="0"/>
              <a:t>Singular Value Decomposition (SVD)</a:t>
            </a:r>
            <a:endParaRPr lang="en-US" dirty="0"/>
          </a:p>
        </p:txBody>
      </p:sp>
    </p:spTree>
    <p:extLst>
      <p:ext uri="{BB962C8B-B14F-4D97-AF65-F5344CB8AC3E}">
        <p14:creationId xmlns:p14="http://schemas.microsoft.com/office/powerpoint/2010/main" val="34587782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SVD?</a:t>
            </a:r>
            <a:endParaRPr lang="en-US" dirty="0"/>
          </a:p>
        </p:txBody>
      </p:sp>
      <p:sp>
        <p:nvSpPr>
          <p:cNvPr id="3" name="Content Placeholder 2"/>
          <p:cNvSpPr>
            <a:spLocks noGrp="1"/>
          </p:cNvSpPr>
          <p:nvPr>
            <p:ph idx="1"/>
          </p:nvPr>
        </p:nvSpPr>
        <p:spPr/>
        <p:txBody>
          <a:bodyPr/>
          <a:lstStyle/>
          <a:p>
            <a:r>
              <a:rPr lang="en-US" dirty="0" smtClean="0"/>
              <a:t>Another dimensionality reduction technique</a:t>
            </a:r>
          </a:p>
          <a:p>
            <a:r>
              <a:rPr lang="en-US" dirty="0" smtClean="0"/>
              <a:t>Method for transforming correlated variables into a set of uncorrelated ones that better expose the various relationships among original data items</a:t>
            </a:r>
          </a:p>
          <a:p>
            <a:r>
              <a:rPr lang="en-US" dirty="0" smtClean="0"/>
              <a:t>Method for identifying and ordering the dimensions along which data points exhibit the most variation</a:t>
            </a:r>
          </a:p>
          <a:p>
            <a:r>
              <a:rPr lang="en-US" dirty="0" smtClean="0"/>
              <a:t>Method of approximating the original data points using fewer dimensions</a:t>
            </a:r>
            <a:endParaRPr lang="en-US" dirty="0"/>
          </a:p>
        </p:txBody>
      </p:sp>
    </p:spTree>
    <p:extLst>
      <p:ext uri="{BB962C8B-B14F-4D97-AF65-F5344CB8AC3E}">
        <p14:creationId xmlns:p14="http://schemas.microsoft.com/office/powerpoint/2010/main" val="14334396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does SVD works?</a:t>
            </a:r>
            <a:endParaRPr lang="en-US" dirty="0"/>
          </a:p>
        </p:txBody>
      </p:sp>
    </p:spTree>
    <p:extLst>
      <p:ext uri="{BB962C8B-B14F-4D97-AF65-F5344CB8AC3E}">
        <p14:creationId xmlns:p14="http://schemas.microsoft.com/office/powerpoint/2010/main" val="2477459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understand this through an R example…</a:t>
            </a:r>
            <a:endParaRPr lang="en-US" dirty="0"/>
          </a:p>
        </p:txBody>
      </p:sp>
    </p:spTree>
    <p:extLst>
      <p:ext uri="{BB962C8B-B14F-4D97-AF65-F5344CB8AC3E}">
        <p14:creationId xmlns:p14="http://schemas.microsoft.com/office/powerpoint/2010/main" val="10168724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 to understand SVD…</a:t>
            </a:r>
            <a:endParaRPr lang="en-US" dirty="0"/>
          </a:p>
        </p:txBody>
      </p:sp>
      <p:sp>
        <p:nvSpPr>
          <p:cNvPr id="3" name="Content Placeholder 2"/>
          <p:cNvSpPr>
            <a:spLocks noGrp="1"/>
          </p:cNvSpPr>
          <p:nvPr>
            <p:ph idx="1"/>
          </p:nvPr>
        </p:nvSpPr>
        <p:spPr>
          <a:xfrm>
            <a:off x="6575473" y="1797489"/>
            <a:ext cx="4778327" cy="4351338"/>
          </a:xfrm>
        </p:spPr>
        <p:txBody>
          <a:bodyPr/>
          <a:lstStyle/>
          <a:p>
            <a:pPr marL="0" indent="0">
              <a:buNone/>
            </a:pPr>
            <a:r>
              <a:rPr lang="en-US" dirty="0" smtClean="0"/>
              <a:t>The </a:t>
            </a:r>
            <a:r>
              <a:rPr lang="en-US" dirty="0"/>
              <a:t>image </a:t>
            </a:r>
            <a:r>
              <a:rPr lang="en-US" dirty="0" smtClean="0"/>
              <a:t>is made </a:t>
            </a:r>
            <a:r>
              <a:rPr lang="en-US" dirty="0"/>
              <a:t>of 400 unique row </a:t>
            </a:r>
            <a:r>
              <a:rPr lang="en-US" dirty="0" smtClean="0"/>
              <a:t>vectors</a:t>
            </a:r>
            <a:endParaRPr lang="en-US" dirty="0"/>
          </a:p>
        </p:txBody>
      </p:sp>
      <p:pic>
        <p:nvPicPr>
          <p:cNvPr id="6" name="Picture 5"/>
          <p:cNvPicPr>
            <a:picLocks noChangeAspect="1"/>
          </p:cNvPicPr>
          <p:nvPr/>
        </p:nvPicPr>
        <p:blipFill rotWithShape="1">
          <a:blip r:embed="rId2"/>
          <a:srcRect l="16014" t="18125" r="51874" b="10528"/>
          <a:stretch/>
        </p:blipFill>
        <p:spPr>
          <a:xfrm>
            <a:off x="1617784" y="1406769"/>
            <a:ext cx="4178105" cy="5219114"/>
          </a:xfrm>
          <a:prstGeom prst="rect">
            <a:avLst/>
          </a:prstGeom>
        </p:spPr>
      </p:pic>
    </p:spTree>
    <p:extLst>
      <p:ext uri="{BB962C8B-B14F-4D97-AF65-F5344CB8AC3E}">
        <p14:creationId xmlns:p14="http://schemas.microsoft.com/office/powerpoint/2010/main" val="1247110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 to understand SVD…</a:t>
            </a:r>
            <a:endParaRPr lang="en-US" dirty="0"/>
          </a:p>
        </p:txBody>
      </p:sp>
      <p:sp>
        <p:nvSpPr>
          <p:cNvPr id="3" name="Content Placeholder 2"/>
          <p:cNvSpPr>
            <a:spLocks noGrp="1"/>
          </p:cNvSpPr>
          <p:nvPr>
            <p:ph idx="1"/>
          </p:nvPr>
        </p:nvSpPr>
        <p:spPr>
          <a:xfrm>
            <a:off x="6575473" y="1797489"/>
            <a:ext cx="4778327" cy="4351338"/>
          </a:xfrm>
        </p:spPr>
        <p:txBody>
          <a:bodyPr/>
          <a:lstStyle/>
          <a:p>
            <a:pPr marL="0" indent="0">
              <a:buNone/>
            </a:pPr>
            <a:r>
              <a:rPr lang="en-US" dirty="0"/>
              <a:t>What happens if I take the first singular vector?</a:t>
            </a:r>
          </a:p>
        </p:txBody>
      </p:sp>
      <p:pic>
        <p:nvPicPr>
          <p:cNvPr id="4" name="Picture 3"/>
          <p:cNvPicPr>
            <a:picLocks noChangeAspect="1"/>
          </p:cNvPicPr>
          <p:nvPr/>
        </p:nvPicPr>
        <p:blipFill rotWithShape="1">
          <a:blip r:embed="rId2"/>
          <a:srcRect l="16447" t="15240" r="52631" b="12067"/>
          <a:stretch/>
        </p:blipFill>
        <p:spPr>
          <a:xfrm>
            <a:off x="1659987" y="1314364"/>
            <a:ext cx="4023361" cy="5317588"/>
          </a:xfrm>
          <a:prstGeom prst="rect">
            <a:avLst/>
          </a:prstGeom>
        </p:spPr>
      </p:pic>
    </p:spTree>
    <p:extLst>
      <p:ext uri="{BB962C8B-B14F-4D97-AF65-F5344CB8AC3E}">
        <p14:creationId xmlns:p14="http://schemas.microsoft.com/office/powerpoint/2010/main" val="1814033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Principal Components?</a:t>
            </a:r>
            <a:endParaRPr lang="en-US" dirty="0"/>
          </a:p>
        </p:txBody>
      </p:sp>
      <p:sp>
        <p:nvSpPr>
          <p:cNvPr id="3" name="Content Placeholder 2"/>
          <p:cNvSpPr>
            <a:spLocks noGrp="1"/>
          </p:cNvSpPr>
          <p:nvPr>
            <p:ph idx="1"/>
          </p:nvPr>
        </p:nvSpPr>
        <p:spPr>
          <a:xfrm>
            <a:off x="838200" y="1825625"/>
            <a:ext cx="6359434" cy="4351338"/>
          </a:xfrm>
        </p:spPr>
        <p:txBody>
          <a:bodyPr/>
          <a:lstStyle/>
          <a:p>
            <a:r>
              <a:rPr lang="en-US" dirty="0"/>
              <a:t>A </a:t>
            </a:r>
            <a:r>
              <a:rPr lang="en-US" dirty="0" smtClean="0"/>
              <a:t>Principal </a:t>
            </a:r>
            <a:r>
              <a:rPr lang="en-US" dirty="0"/>
              <a:t>component can be expressed by one or more existing </a:t>
            </a:r>
            <a:r>
              <a:rPr lang="en-US" dirty="0" smtClean="0"/>
              <a:t>variables</a:t>
            </a:r>
          </a:p>
          <a:p>
            <a:r>
              <a:rPr lang="en-US" dirty="0" smtClean="0"/>
              <a:t> </a:t>
            </a:r>
            <a:r>
              <a:rPr lang="en-US" dirty="0"/>
              <a:t>For example, we may use a single variable - </a:t>
            </a:r>
            <a:r>
              <a:rPr lang="en-US" b="1" dirty="0"/>
              <a:t>vitamin C</a:t>
            </a:r>
            <a:r>
              <a:rPr lang="en-US" dirty="0"/>
              <a:t> - to differentiate food </a:t>
            </a:r>
            <a:r>
              <a:rPr lang="en-US" dirty="0" smtClean="0"/>
              <a:t>items</a:t>
            </a:r>
          </a:p>
          <a:p>
            <a:r>
              <a:rPr lang="en-US" dirty="0" smtClean="0"/>
              <a:t>Because </a:t>
            </a:r>
            <a:r>
              <a:rPr lang="en-US" dirty="0"/>
              <a:t>vitamin C is present in vegetables but absent in meat, the resulting plot </a:t>
            </a:r>
            <a:r>
              <a:rPr lang="en-US" dirty="0" smtClean="0"/>
              <a:t>will </a:t>
            </a:r>
            <a:r>
              <a:rPr lang="en-US" dirty="0"/>
              <a:t>differentiate vegetables from meat, </a:t>
            </a:r>
            <a:r>
              <a:rPr lang="en-US" i="1" dirty="0"/>
              <a:t>but meat items will clumped together</a:t>
            </a:r>
          </a:p>
        </p:txBody>
      </p:sp>
      <p:pic>
        <p:nvPicPr>
          <p:cNvPr id="4" name="Picture 3"/>
          <p:cNvPicPr>
            <a:picLocks noChangeAspect="1"/>
          </p:cNvPicPr>
          <p:nvPr/>
        </p:nvPicPr>
        <p:blipFill rotWithShape="1">
          <a:blip r:embed="rId2"/>
          <a:srcRect l="28347" t="10983" r="56894" b="7589"/>
          <a:stretch/>
        </p:blipFill>
        <p:spPr>
          <a:xfrm>
            <a:off x="8884920" y="365125"/>
            <a:ext cx="2468880" cy="5956663"/>
          </a:xfrm>
          <a:prstGeom prst="rect">
            <a:avLst/>
          </a:prstGeom>
        </p:spPr>
      </p:pic>
    </p:spTree>
    <p:extLst>
      <p:ext uri="{BB962C8B-B14F-4D97-AF65-F5344CB8AC3E}">
        <p14:creationId xmlns:p14="http://schemas.microsoft.com/office/powerpoint/2010/main" val="22732199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 to understand SVD…</a:t>
            </a:r>
            <a:endParaRPr lang="en-US" dirty="0"/>
          </a:p>
        </p:txBody>
      </p:sp>
      <p:sp>
        <p:nvSpPr>
          <p:cNvPr id="3" name="Content Placeholder 2"/>
          <p:cNvSpPr>
            <a:spLocks noGrp="1"/>
          </p:cNvSpPr>
          <p:nvPr>
            <p:ph idx="1"/>
          </p:nvPr>
        </p:nvSpPr>
        <p:spPr>
          <a:xfrm>
            <a:off x="6575473" y="1797489"/>
            <a:ext cx="4778327" cy="4351338"/>
          </a:xfrm>
        </p:spPr>
        <p:txBody>
          <a:bodyPr/>
          <a:lstStyle/>
          <a:p>
            <a:pPr marL="0" indent="0">
              <a:buNone/>
            </a:pPr>
            <a:r>
              <a:rPr lang="en-US" dirty="0"/>
              <a:t>What happens if I take the first two singular vectors?</a:t>
            </a:r>
          </a:p>
        </p:txBody>
      </p:sp>
      <p:pic>
        <p:nvPicPr>
          <p:cNvPr id="5" name="Picture 4"/>
          <p:cNvPicPr>
            <a:picLocks noChangeAspect="1"/>
          </p:cNvPicPr>
          <p:nvPr/>
        </p:nvPicPr>
        <p:blipFill rotWithShape="1">
          <a:blip r:embed="rId2"/>
          <a:srcRect l="16447" t="14664" r="52307" b="14952"/>
          <a:stretch/>
        </p:blipFill>
        <p:spPr>
          <a:xfrm>
            <a:off x="1603717" y="1398770"/>
            <a:ext cx="4065564" cy="5148775"/>
          </a:xfrm>
          <a:prstGeom prst="rect">
            <a:avLst/>
          </a:prstGeom>
        </p:spPr>
      </p:pic>
    </p:spTree>
    <p:extLst>
      <p:ext uri="{BB962C8B-B14F-4D97-AF65-F5344CB8AC3E}">
        <p14:creationId xmlns:p14="http://schemas.microsoft.com/office/powerpoint/2010/main" val="1844887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 to understand SVD…</a:t>
            </a:r>
            <a:endParaRPr lang="en-US" dirty="0"/>
          </a:p>
        </p:txBody>
      </p:sp>
      <p:sp>
        <p:nvSpPr>
          <p:cNvPr id="3" name="Content Placeholder 2"/>
          <p:cNvSpPr>
            <a:spLocks noGrp="1"/>
          </p:cNvSpPr>
          <p:nvPr>
            <p:ph idx="1"/>
          </p:nvPr>
        </p:nvSpPr>
        <p:spPr>
          <a:xfrm>
            <a:off x="6575473" y="1797489"/>
            <a:ext cx="4778327" cy="4351338"/>
          </a:xfrm>
        </p:spPr>
        <p:txBody>
          <a:bodyPr/>
          <a:lstStyle/>
          <a:p>
            <a:pPr marL="0" indent="0">
              <a:buNone/>
            </a:pPr>
            <a:r>
              <a:rPr lang="en-US" dirty="0"/>
              <a:t>What happens if I take the first </a:t>
            </a:r>
            <a:r>
              <a:rPr lang="en-US" dirty="0" smtClean="0"/>
              <a:t>10 singular </a:t>
            </a:r>
            <a:r>
              <a:rPr lang="en-US" dirty="0"/>
              <a:t>vectors?</a:t>
            </a:r>
          </a:p>
        </p:txBody>
      </p:sp>
      <p:pic>
        <p:nvPicPr>
          <p:cNvPr id="4" name="Picture 3"/>
          <p:cNvPicPr>
            <a:picLocks noChangeAspect="1"/>
          </p:cNvPicPr>
          <p:nvPr/>
        </p:nvPicPr>
        <p:blipFill rotWithShape="1">
          <a:blip r:embed="rId2"/>
          <a:srcRect l="16771" t="18894" r="52523" b="11874"/>
          <a:stretch/>
        </p:blipFill>
        <p:spPr>
          <a:xfrm>
            <a:off x="1772529" y="1392706"/>
            <a:ext cx="3995225" cy="5064370"/>
          </a:xfrm>
          <a:prstGeom prst="rect">
            <a:avLst/>
          </a:prstGeom>
        </p:spPr>
      </p:pic>
    </p:spTree>
    <p:extLst>
      <p:ext uri="{BB962C8B-B14F-4D97-AF65-F5344CB8AC3E}">
        <p14:creationId xmlns:p14="http://schemas.microsoft.com/office/powerpoint/2010/main" val="996575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 to understand SVD…</a:t>
            </a:r>
            <a:endParaRPr lang="en-US" dirty="0"/>
          </a:p>
        </p:txBody>
      </p:sp>
      <p:sp>
        <p:nvSpPr>
          <p:cNvPr id="3" name="Content Placeholder 2"/>
          <p:cNvSpPr>
            <a:spLocks noGrp="1"/>
          </p:cNvSpPr>
          <p:nvPr>
            <p:ph idx="1"/>
          </p:nvPr>
        </p:nvSpPr>
        <p:spPr>
          <a:xfrm>
            <a:off x="6575473" y="1797489"/>
            <a:ext cx="4778327" cy="4351338"/>
          </a:xfrm>
        </p:spPr>
        <p:txBody>
          <a:bodyPr/>
          <a:lstStyle/>
          <a:p>
            <a:pPr marL="0" indent="0">
              <a:buNone/>
            </a:pPr>
            <a:r>
              <a:rPr lang="en-US" dirty="0"/>
              <a:t>What happens if I take the first 5</a:t>
            </a:r>
            <a:r>
              <a:rPr lang="en-US" dirty="0" smtClean="0"/>
              <a:t>0 singular </a:t>
            </a:r>
            <a:r>
              <a:rPr lang="en-US" dirty="0"/>
              <a:t>vectors</a:t>
            </a:r>
            <a:r>
              <a:rPr lang="en-US" dirty="0" smtClean="0"/>
              <a:t>?</a:t>
            </a:r>
          </a:p>
          <a:p>
            <a:pPr marL="0" indent="0">
              <a:buNone/>
            </a:pPr>
            <a:endParaRPr lang="en-US" dirty="0"/>
          </a:p>
          <a:p>
            <a:pPr marL="0" indent="0">
              <a:buNone/>
            </a:pPr>
            <a:r>
              <a:rPr lang="en-US" dirty="0"/>
              <a:t>Using 50 unique values </a:t>
            </a:r>
            <a:r>
              <a:rPr lang="en-US" dirty="0" smtClean="0"/>
              <a:t>we get </a:t>
            </a:r>
            <a:r>
              <a:rPr lang="en-US" dirty="0"/>
              <a:t>a decent representation of what 400 unique values look </a:t>
            </a:r>
            <a:r>
              <a:rPr lang="en-US" dirty="0" smtClean="0"/>
              <a:t>like…</a:t>
            </a:r>
            <a:endParaRPr lang="en-US" dirty="0"/>
          </a:p>
        </p:txBody>
      </p:sp>
      <p:pic>
        <p:nvPicPr>
          <p:cNvPr id="5" name="Picture 4"/>
          <p:cNvPicPr>
            <a:picLocks noChangeAspect="1"/>
          </p:cNvPicPr>
          <p:nvPr/>
        </p:nvPicPr>
        <p:blipFill rotWithShape="1">
          <a:blip r:embed="rId2"/>
          <a:srcRect l="16771" t="17933" r="52523" b="11683"/>
          <a:stretch/>
        </p:blipFill>
        <p:spPr>
          <a:xfrm>
            <a:off x="1786596" y="1398770"/>
            <a:ext cx="3995225" cy="5148776"/>
          </a:xfrm>
          <a:prstGeom prst="rect">
            <a:avLst/>
          </a:prstGeom>
        </p:spPr>
      </p:pic>
    </p:spTree>
    <p:extLst>
      <p:ext uri="{BB962C8B-B14F-4D97-AF65-F5344CB8AC3E}">
        <p14:creationId xmlns:p14="http://schemas.microsoft.com/office/powerpoint/2010/main" val="1697940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740" y="2601888"/>
            <a:ext cx="10515600" cy="1325563"/>
          </a:xfrm>
        </p:spPr>
        <p:txBody>
          <a:bodyPr/>
          <a:lstStyle/>
          <a:p>
            <a:pPr algn="ctr"/>
            <a:r>
              <a:rPr lang="en-US" dirty="0" smtClean="0"/>
              <a:t>Factor Analysis</a:t>
            </a:r>
            <a:endParaRPr lang="en-US" dirty="0"/>
          </a:p>
        </p:txBody>
      </p:sp>
    </p:spTree>
    <p:extLst>
      <p:ext uri="{BB962C8B-B14F-4D97-AF65-F5344CB8AC3E}">
        <p14:creationId xmlns:p14="http://schemas.microsoft.com/office/powerpoint/2010/main" val="1663373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Factor Analysis?</a:t>
            </a:r>
            <a:endParaRPr lang="en-US" dirty="0"/>
          </a:p>
        </p:txBody>
      </p:sp>
      <p:sp>
        <p:nvSpPr>
          <p:cNvPr id="3" name="Content Placeholder 2"/>
          <p:cNvSpPr>
            <a:spLocks noGrp="1"/>
          </p:cNvSpPr>
          <p:nvPr>
            <p:ph idx="1"/>
          </p:nvPr>
        </p:nvSpPr>
        <p:spPr/>
        <p:txBody>
          <a:bodyPr/>
          <a:lstStyle/>
          <a:p>
            <a:r>
              <a:rPr lang="en-US" dirty="0"/>
              <a:t>Factor analysis is a method for investigating whether a number of variables of interest Y1, Y2</a:t>
            </a:r>
            <a:r>
              <a:rPr lang="en-US" dirty="0" smtClean="0"/>
              <a:t>, …, </a:t>
            </a:r>
            <a:r>
              <a:rPr lang="en-US" dirty="0" err="1"/>
              <a:t>Yl</a:t>
            </a:r>
            <a:r>
              <a:rPr lang="en-US" dirty="0"/>
              <a:t>, are linearly related to a smaller number of unobservable factors F1, F2, </a:t>
            </a:r>
            <a:r>
              <a:rPr lang="en-US" dirty="0" smtClean="0"/>
              <a:t>…, </a:t>
            </a:r>
            <a:r>
              <a:rPr lang="en-US" dirty="0" err="1" smtClean="0"/>
              <a:t>Fk</a:t>
            </a:r>
            <a:endParaRPr lang="en-US" dirty="0" smtClean="0"/>
          </a:p>
          <a:p>
            <a:r>
              <a:rPr lang="en-US" dirty="0" smtClean="0"/>
              <a:t>Lets understand this through an example…</a:t>
            </a:r>
            <a:endParaRPr lang="en-US" dirty="0"/>
          </a:p>
        </p:txBody>
      </p:sp>
    </p:spTree>
    <p:extLst>
      <p:ext uri="{BB962C8B-B14F-4D97-AF65-F5344CB8AC3E}">
        <p14:creationId xmlns:p14="http://schemas.microsoft.com/office/powerpoint/2010/main" val="3676163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Analysis – An Example</a:t>
            </a:r>
            <a:endParaRPr lang="en-US" dirty="0"/>
          </a:p>
        </p:txBody>
      </p:sp>
      <p:sp>
        <p:nvSpPr>
          <p:cNvPr id="3" name="Content Placeholder 2"/>
          <p:cNvSpPr>
            <a:spLocks noGrp="1"/>
          </p:cNvSpPr>
          <p:nvPr>
            <p:ph idx="1"/>
          </p:nvPr>
        </p:nvSpPr>
        <p:spPr>
          <a:xfrm>
            <a:off x="838200" y="1825625"/>
            <a:ext cx="5393788" cy="4351338"/>
          </a:xfrm>
        </p:spPr>
        <p:txBody>
          <a:bodyPr/>
          <a:lstStyle/>
          <a:p>
            <a:r>
              <a:rPr lang="en-US" dirty="0"/>
              <a:t>Students entering a certain MBA program must take three required courses in </a:t>
            </a:r>
            <a:r>
              <a:rPr lang="en-US" dirty="0" smtClean="0"/>
              <a:t>Finance</a:t>
            </a:r>
            <a:r>
              <a:rPr lang="en-US" dirty="0"/>
              <a:t>, </a:t>
            </a:r>
            <a:r>
              <a:rPr lang="en-US" dirty="0" smtClean="0"/>
              <a:t>Marketing </a:t>
            </a:r>
            <a:r>
              <a:rPr lang="en-US" dirty="0"/>
              <a:t>and </a:t>
            </a:r>
            <a:r>
              <a:rPr lang="en-US" dirty="0" smtClean="0"/>
              <a:t>Business Policy</a:t>
            </a:r>
            <a:r>
              <a:rPr lang="en-US" dirty="0"/>
              <a:t>. </a:t>
            </a:r>
            <a:endParaRPr lang="en-US" dirty="0" smtClean="0"/>
          </a:p>
          <a:p>
            <a:r>
              <a:rPr lang="en-US" dirty="0" smtClean="0"/>
              <a:t>Let </a:t>
            </a:r>
            <a:r>
              <a:rPr lang="en-US" dirty="0"/>
              <a:t>Y1, Y2, and Y3, respectively, represent a student's grades in these courses. </a:t>
            </a:r>
          </a:p>
        </p:txBody>
      </p:sp>
      <p:pic>
        <p:nvPicPr>
          <p:cNvPr id="4" name="Picture 3"/>
          <p:cNvPicPr>
            <a:picLocks noChangeAspect="1"/>
          </p:cNvPicPr>
          <p:nvPr/>
        </p:nvPicPr>
        <p:blipFill rotWithShape="1">
          <a:blip r:embed="rId2"/>
          <a:srcRect l="29637" t="50625" r="35224" b="23221"/>
          <a:stretch/>
        </p:blipFill>
        <p:spPr>
          <a:xfrm>
            <a:off x="6231988" y="2453847"/>
            <a:ext cx="5566025" cy="2329167"/>
          </a:xfrm>
          <a:prstGeom prst="rect">
            <a:avLst/>
          </a:prstGeom>
        </p:spPr>
      </p:pic>
    </p:spTree>
    <p:extLst>
      <p:ext uri="{BB962C8B-B14F-4D97-AF65-F5344CB8AC3E}">
        <p14:creationId xmlns:p14="http://schemas.microsoft.com/office/powerpoint/2010/main" val="12913636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Analysis – An Example</a:t>
            </a:r>
          </a:p>
        </p:txBody>
      </p:sp>
      <p:sp>
        <p:nvSpPr>
          <p:cNvPr id="3" name="Content Placeholder 2"/>
          <p:cNvSpPr>
            <a:spLocks noGrp="1"/>
          </p:cNvSpPr>
          <p:nvPr>
            <p:ph idx="1"/>
          </p:nvPr>
        </p:nvSpPr>
        <p:spPr/>
        <p:txBody>
          <a:bodyPr/>
          <a:lstStyle/>
          <a:p>
            <a:r>
              <a:rPr lang="en-US" dirty="0" smtClean="0"/>
              <a:t>Lets assume that the grades are functions of two underlying factors – F1 and F2, loosely described as </a:t>
            </a:r>
            <a:r>
              <a:rPr lang="en-US" b="1" dirty="0" smtClean="0"/>
              <a:t>quantitative ability </a:t>
            </a:r>
            <a:r>
              <a:rPr lang="en-US" dirty="0" smtClean="0"/>
              <a:t>and </a:t>
            </a:r>
            <a:r>
              <a:rPr lang="en-US" b="1" dirty="0" smtClean="0"/>
              <a:t>verbal ability</a:t>
            </a:r>
          </a:p>
          <a:p>
            <a:r>
              <a:rPr lang="en-US" dirty="0" smtClean="0"/>
              <a:t>Lets assume that each variable Y is linearly related to the two factors:</a:t>
            </a:r>
          </a:p>
          <a:p>
            <a:endParaRPr lang="en-US" dirty="0"/>
          </a:p>
          <a:p>
            <a:endParaRPr lang="en-US" dirty="0" smtClean="0"/>
          </a:p>
          <a:p>
            <a:endParaRPr lang="en-US" dirty="0"/>
          </a:p>
          <a:p>
            <a:endParaRPr lang="en-US" dirty="0" smtClean="0"/>
          </a:p>
          <a:p>
            <a:r>
              <a:rPr lang="en-US" dirty="0" smtClean="0"/>
              <a:t>The </a:t>
            </a:r>
            <a:r>
              <a:rPr lang="en-US" dirty="0"/>
              <a:t>error terms e1, e2, and e3, serve to indicate that the hypothesized relationships are not exact</a:t>
            </a:r>
            <a:endParaRPr lang="en-US" dirty="0" smtClean="0"/>
          </a:p>
        </p:txBody>
      </p:sp>
      <p:pic>
        <p:nvPicPr>
          <p:cNvPr id="4" name="Picture 3"/>
          <p:cNvPicPr>
            <a:picLocks noChangeAspect="1"/>
          </p:cNvPicPr>
          <p:nvPr/>
        </p:nvPicPr>
        <p:blipFill rotWithShape="1">
          <a:blip r:embed="rId3"/>
          <a:srcRect l="36881" t="50433" r="42036" b="36682"/>
          <a:stretch/>
        </p:blipFill>
        <p:spPr>
          <a:xfrm>
            <a:off x="3559125" y="3474719"/>
            <a:ext cx="4783016" cy="1643395"/>
          </a:xfrm>
          <a:prstGeom prst="rect">
            <a:avLst/>
          </a:prstGeom>
        </p:spPr>
      </p:pic>
    </p:spTree>
    <p:extLst>
      <p:ext uri="{BB962C8B-B14F-4D97-AF65-F5344CB8AC3E}">
        <p14:creationId xmlns:p14="http://schemas.microsoft.com/office/powerpoint/2010/main" val="3684149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Analysis – An Example</a:t>
            </a:r>
          </a:p>
        </p:txBody>
      </p:sp>
      <p:sp>
        <p:nvSpPr>
          <p:cNvPr id="3" name="Content Placeholder 2"/>
          <p:cNvSpPr>
            <a:spLocks noGrp="1"/>
          </p:cNvSpPr>
          <p:nvPr>
            <p:ph idx="1"/>
          </p:nvPr>
        </p:nvSpPr>
        <p:spPr/>
        <p:txBody>
          <a:bodyPr/>
          <a:lstStyle/>
          <a:p>
            <a:r>
              <a:rPr lang="en-US" dirty="0"/>
              <a:t>In this MBA program, </a:t>
            </a:r>
            <a:r>
              <a:rPr lang="en-US" dirty="0" smtClean="0"/>
              <a:t>Finance </a:t>
            </a:r>
            <a:r>
              <a:rPr lang="en-US" dirty="0"/>
              <a:t>is highly quantitative, while </a:t>
            </a:r>
            <a:r>
              <a:rPr lang="en-US" dirty="0" smtClean="0"/>
              <a:t>Marketing </a:t>
            </a:r>
            <a:r>
              <a:rPr lang="en-US" dirty="0"/>
              <a:t>and </a:t>
            </a:r>
            <a:r>
              <a:rPr lang="en-US" dirty="0" smtClean="0"/>
              <a:t>Policy </a:t>
            </a:r>
            <a:r>
              <a:rPr lang="en-US" dirty="0"/>
              <a:t>have a strong qualitative orientation. </a:t>
            </a:r>
            <a:endParaRPr lang="en-US" dirty="0" smtClean="0"/>
          </a:p>
          <a:p>
            <a:r>
              <a:rPr lang="en-US" dirty="0" smtClean="0"/>
              <a:t>Quantitative </a:t>
            </a:r>
            <a:r>
              <a:rPr lang="en-US" dirty="0"/>
              <a:t>skills should help a student in </a:t>
            </a:r>
            <a:r>
              <a:rPr lang="en-US" dirty="0" smtClean="0"/>
              <a:t>Finance</a:t>
            </a:r>
            <a:r>
              <a:rPr lang="en-US" dirty="0"/>
              <a:t>, but not in </a:t>
            </a:r>
            <a:r>
              <a:rPr lang="en-US" dirty="0" smtClean="0"/>
              <a:t>Marketing </a:t>
            </a:r>
            <a:r>
              <a:rPr lang="en-US" dirty="0"/>
              <a:t>or </a:t>
            </a:r>
            <a:r>
              <a:rPr lang="en-US" dirty="0" smtClean="0"/>
              <a:t>Policy</a:t>
            </a:r>
            <a:r>
              <a:rPr lang="en-US" dirty="0"/>
              <a:t>. Verbal skills should be helpful in marketing or policy but not in </a:t>
            </a:r>
            <a:r>
              <a:rPr lang="en-US" dirty="0" smtClean="0"/>
              <a:t>finance</a:t>
            </a:r>
            <a:r>
              <a:rPr lang="en-US" dirty="0"/>
              <a:t>. </a:t>
            </a:r>
            <a:endParaRPr lang="en-US" dirty="0" smtClean="0"/>
          </a:p>
          <a:p>
            <a:r>
              <a:rPr lang="en-US" dirty="0" smtClean="0"/>
              <a:t>In </a:t>
            </a:r>
            <a:r>
              <a:rPr lang="en-US" dirty="0"/>
              <a:t>other words, it is expected that the loadings have roughly the following structure:</a:t>
            </a:r>
            <a:endParaRPr lang="en-US" dirty="0" smtClean="0"/>
          </a:p>
        </p:txBody>
      </p:sp>
      <p:pic>
        <p:nvPicPr>
          <p:cNvPr id="5" name="Picture 4"/>
          <p:cNvPicPr>
            <a:picLocks noChangeAspect="1"/>
          </p:cNvPicPr>
          <p:nvPr/>
        </p:nvPicPr>
        <p:blipFill rotWithShape="1">
          <a:blip r:embed="rId3"/>
          <a:srcRect l="37098" t="51971" r="41494" b="30913"/>
          <a:stretch/>
        </p:blipFill>
        <p:spPr>
          <a:xfrm>
            <a:off x="4107765" y="4642337"/>
            <a:ext cx="3770143" cy="1694659"/>
          </a:xfrm>
          <a:prstGeom prst="rect">
            <a:avLst/>
          </a:prstGeom>
        </p:spPr>
      </p:pic>
    </p:spTree>
    <p:extLst>
      <p:ext uri="{BB962C8B-B14F-4D97-AF65-F5344CB8AC3E}">
        <p14:creationId xmlns:p14="http://schemas.microsoft.com/office/powerpoint/2010/main" val="3861625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Analysis – An Example</a:t>
            </a:r>
          </a:p>
        </p:txBody>
      </p:sp>
      <p:sp>
        <p:nvSpPr>
          <p:cNvPr id="3" name="Content Placeholder 2"/>
          <p:cNvSpPr>
            <a:spLocks noGrp="1"/>
          </p:cNvSpPr>
          <p:nvPr>
            <p:ph idx="1"/>
          </p:nvPr>
        </p:nvSpPr>
        <p:spPr/>
        <p:txBody>
          <a:bodyPr>
            <a:normAutofit lnSpcReduction="10000"/>
          </a:bodyPr>
          <a:lstStyle/>
          <a:p>
            <a:r>
              <a:rPr lang="en-US" dirty="0" smtClean="0"/>
              <a:t>Factor analysis is based on two assumptions:</a:t>
            </a:r>
          </a:p>
          <a:p>
            <a:r>
              <a:rPr lang="en-US" dirty="0"/>
              <a:t>Assumption 1: The error terms </a:t>
            </a:r>
            <a:r>
              <a:rPr lang="en-US" dirty="0" err="1"/>
              <a:t>ei</a:t>
            </a:r>
            <a:r>
              <a:rPr lang="en-US" dirty="0"/>
              <a:t> are independent of one another, and such that E(</a:t>
            </a:r>
            <a:r>
              <a:rPr lang="en-US" dirty="0" err="1"/>
              <a:t>e</a:t>
            </a:r>
            <a:r>
              <a:rPr lang="en-US" sz="2000" dirty="0" err="1"/>
              <a:t>i</a:t>
            </a:r>
            <a:r>
              <a:rPr lang="en-US" dirty="0"/>
              <a:t>) = 0 and </a:t>
            </a:r>
            <a:r>
              <a:rPr lang="en-US" dirty="0" err="1" smtClean="0"/>
              <a:t>Var</a:t>
            </a:r>
            <a:r>
              <a:rPr lang="en-US" dirty="0" smtClean="0"/>
              <a:t>(</a:t>
            </a:r>
            <a:r>
              <a:rPr lang="en-US" dirty="0" err="1" smtClean="0"/>
              <a:t>ei</a:t>
            </a:r>
            <a:r>
              <a:rPr lang="en-US" dirty="0"/>
              <a:t>) </a:t>
            </a:r>
            <a:r>
              <a:rPr lang="en-US" dirty="0" smtClean="0"/>
              <a:t>= </a:t>
            </a:r>
            <a:r>
              <a:rPr lang="el-GR" dirty="0" smtClean="0"/>
              <a:t>σ</a:t>
            </a:r>
            <a:r>
              <a:rPr lang="en-US" baseline="30000" dirty="0" smtClean="0"/>
              <a:t>2</a:t>
            </a:r>
            <a:endParaRPr lang="en-US" baseline="30000" dirty="0"/>
          </a:p>
          <a:p>
            <a:r>
              <a:rPr lang="en-US" dirty="0" smtClean="0"/>
              <a:t>Assumption 2</a:t>
            </a:r>
            <a:r>
              <a:rPr lang="en-US" dirty="0"/>
              <a:t>: The unobservable factors Fj are independent of one another and of the error terms, and are such that E(Fj ) = 0 and </a:t>
            </a:r>
            <a:r>
              <a:rPr lang="en-US" dirty="0" err="1" smtClean="0"/>
              <a:t>Var</a:t>
            </a:r>
            <a:r>
              <a:rPr lang="en-US" dirty="0" smtClean="0"/>
              <a:t>(Fj </a:t>
            </a:r>
            <a:r>
              <a:rPr lang="en-US" dirty="0"/>
              <a:t>) = </a:t>
            </a:r>
            <a:r>
              <a:rPr lang="en-US" dirty="0" smtClean="0"/>
              <a:t>1</a:t>
            </a:r>
          </a:p>
          <a:p>
            <a:r>
              <a:rPr lang="en-US" dirty="0"/>
              <a:t>In the context of the present example, this means in part that there is no relationship between quantitative and verbal ability. </a:t>
            </a:r>
            <a:endParaRPr lang="en-US" dirty="0" smtClean="0"/>
          </a:p>
          <a:p>
            <a:r>
              <a:rPr lang="en-US" dirty="0" smtClean="0"/>
              <a:t>In </a:t>
            </a:r>
            <a:r>
              <a:rPr lang="en-US" dirty="0"/>
              <a:t>more advanced models of factor analysis, the condition that the factors are independent of one another can be relaxed</a:t>
            </a:r>
            <a:endParaRPr lang="en-US" dirty="0" smtClean="0"/>
          </a:p>
        </p:txBody>
      </p:sp>
    </p:spTree>
    <p:extLst>
      <p:ext uri="{BB962C8B-B14F-4D97-AF65-F5344CB8AC3E}">
        <p14:creationId xmlns:p14="http://schemas.microsoft.com/office/powerpoint/2010/main" val="2435419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Analysis – An Example</a:t>
            </a:r>
          </a:p>
        </p:txBody>
      </p:sp>
      <p:sp>
        <p:nvSpPr>
          <p:cNvPr id="3" name="Content Placeholder 2"/>
          <p:cNvSpPr>
            <a:spLocks noGrp="1"/>
          </p:cNvSpPr>
          <p:nvPr>
            <p:ph idx="1"/>
          </p:nvPr>
        </p:nvSpPr>
        <p:spPr/>
        <p:txBody>
          <a:bodyPr>
            <a:normAutofit/>
          </a:bodyPr>
          <a:lstStyle/>
          <a:p>
            <a:r>
              <a:rPr lang="en-US" dirty="0" smtClean="0"/>
              <a:t>Lets examine the implications of these assumptions</a:t>
            </a:r>
          </a:p>
          <a:p>
            <a:r>
              <a:rPr lang="en-US" dirty="0" smtClean="0"/>
              <a:t>Lets re-write the previous equation as:</a:t>
            </a:r>
          </a:p>
          <a:p>
            <a:endParaRPr lang="en-US" dirty="0"/>
          </a:p>
          <a:p>
            <a:r>
              <a:rPr lang="en-US" dirty="0" smtClean="0"/>
              <a:t>Variance of Y can be written as:</a:t>
            </a:r>
          </a:p>
          <a:p>
            <a:endParaRPr lang="en-US" dirty="0"/>
          </a:p>
          <a:p>
            <a:endParaRPr lang="en-US" dirty="0" smtClean="0"/>
          </a:p>
          <a:p>
            <a:r>
              <a:rPr lang="en-US" dirty="0" smtClean="0"/>
              <a:t>So, the variance of Y consists of two parts:</a:t>
            </a:r>
          </a:p>
          <a:p>
            <a:endParaRPr lang="en-US" dirty="0" smtClean="0"/>
          </a:p>
        </p:txBody>
      </p:sp>
      <p:pic>
        <p:nvPicPr>
          <p:cNvPr id="4" name="Picture 3"/>
          <p:cNvPicPr>
            <a:picLocks noChangeAspect="1"/>
          </p:cNvPicPr>
          <p:nvPr/>
        </p:nvPicPr>
        <p:blipFill rotWithShape="1">
          <a:blip r:embed="rId3"/>
          <a:srcRect l="37098" t="56971" r="41710" b="36298"/>
          <a:stretch/>
        </p:blipFill>
        <p:spPr>
          <a:xfrm>
            <a:off x="3699801" y="2729132"/>
            <a:ext cx="3910821" cy="698361"/>
          </a:xfrm>
          <a:prstGeom prst="rect">
            <a:avLst/>
          </a:prstGeom>
        </p:spPr>
      </p:pic>
      <p:pic>
        <p:nvPicPr>
          <p:cNvPr id="5" name="Picture 4"/>
          <p:cNvPicPr>
            <a:picLocks noChangeAspect="1"/>
          </p:cNvPicPr>
          <p:nvPr/>
        </p:nvPicPr>
        <p:blipFill rotWithShape="1">
          <a:blip r:embed="rId4"/>
          <a:srcRect l="31043" t="56202" r="36737" b="34375"/>
          <a:stretch/>
        </p:blipFill>
        <p:spPr>
          <a:xfrm>
            <a:off x="2771335" y="3845665"/>
            <a:ext cx="5903249" cy="970670"/>
          </a:xfrm>
          <a:prstGeom prst="rect">
            <a:avLst/>
          </a:prstGeom>
        </p:spPr>
      </p:pic>
      <p:pic>
        <p:nvPicPr>
          <p:cNvPr id="6" name="Picture 5"/>
          <p:cNvPicPr>
            <a:picLocks noChangeAspect="1"/>
          </p:cNvPicPr>
          <p:nvPr/>
        </p:nvPicPr>
        <p:blipFill rotWithShape="1">
          <a:blip r:embed="rId5"/>
          <a:srcRect l="33962" t="70625" r="38899" b="18798"/>
          <a:stretch/>
        </p:blipFill>
        <p:spPr>
          <a:xfrm>
            <a:off x="3094891" y="5403240"/>
            <a:ext cx="4726745" cy="1035740"/>
          </a:xfrm>
          <a:prstGeom prst="rect">
            <a:avLst/>
          </a:prstGeom>
        </p:spPr>
      </p:pic>
    </p:spTree>
    <p:extLst>
      <p:ext uri="{BB962C8B-B14F-4D97-AF65-F5344CB8AC3E}">
        <p14:creationId xmlns:p14="http://schemas.microsoft.com/office/powerpoint/2010/main" val="80638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Principal Components?</a:t>
            </a:r>
            <a:endParaRPr lang="en-US" dirty="0"/>
          </a:p>
        </p:txBody>
      </p:sp>
      <p:sp>
        <p:nvSpPr>
          <p:cNvPr id="3" name="Content Placeholder 2"/>
          <p:cNvSpPr>
            <a:spLocks noGrp="1"/>
          </p:cNvSpPr>
          <p:nvPr>
            <p:ph idx="1"/>
          </p:nvPr>
        </p:nvSpPr>
        <p:spPr>
          <a:xfrm>
            <a:off x="838200" y="1825625"/>
            <a:ext cx="7025640" cy="4351338"/>
          </a:xfrm>
        </p:spPr>
        <p:txBody>
          <a:bodyPr/>
          <a:lstStyle/>
          <a:p>
            <a:r>
              <a:rPr lang="en-US" dirty="0"/>
              <a:t>To spread the meat items out, we can use fat content in addition to vitamin C levels, since fat is present in meat but absent in </a:t>
            </a:r>
            <a:r>
              <a:rPr lang="en-US" dirty="0" smtClean="0"/>
              <a:t>vegetables</a:t>
            </a:r>
          </a:p>
          <a:p>
            <a:r>
              <a:rPr lang="en-US" dirty="0" smtClean="0"/>
              <a:t>New combined variable </a:t>
            </a:r>
            <a:r>
              <a:rPr lang="en-US" dirty="0"/>
              <a:t>- </a:t>
            </a:r>
            <a:r>
              <a:rPr lang="en-US" b="1" dirty="0"/>
              <a:t>vitamin C minus fat</a:t>
            </a:r>
            <a:r>
              <a:rPr lang="en-US" dirty="0"/>
              <a:t>. Combining the two variables helps to spread out both vegetable and meat items.</a:t>
            </a:r>
          </a:p>
        </p:txBody>
      </p:sp>
      <p:pic>
        <p:nvPicPr>
          <p:cNvPr id="5" name="Picture 4"/>
          <p:cNvPicPr>
            <a:picLocks noChangeAspect="1"/>
          </p:cNvPicPr>
          <p:nvPr/>
        </p:nvPicPr>
        <p:blipFill rotWithShape="1">
          <a:blip r:embed="rId2"/>
          <a:srcRect l="42905" t="11160" r="42036" b="8125"/>
          <a:stretch/>
        </p:blipFill>
        <p:spPr>
          <a:xfrm>
            <a:off x="8425543" y="496388"/>
            <a:ext cx="2390503" cy="5904411"/>
          </a:xfrm>
          <a:prstGeom prst="rect">
            <a:avLst/>
          </a:prstGeom>
        </p:spPr>
      </p:pic>
    </p:spTree>
    <p:extLst>
      <p:ext uri="{BB962C8B-B14F-4D97-AF65-F5344CB8AC3E}">
        <p14:creationId xmlns:p14="http://schemas.microsoft.com/office/powerpoint/2010/main" val="42354786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Analysis – An Example</a:t>
            </a:r>
          </a:p>
        </p:txBody>
      </p:sp>
      <p:sp>
        <p:nvSpPr>
          <p:cNvPr id="3" name="Content Placeholder 2"/>
          <p:cNvSpPr>
            <a:spLocks noGrp="1"/>
          </p:cNvSpPr>
          <p:nvPr>
            <p:ph idx="1"/>
          </p:nvPr>
        </p:nvSpPr>
        <p:spPr>
          <a:xfrm>
            <a:off x="838200" y="1825625"/>
            <a:ext cx="10515600" cy="4351338"/>
          </a:xfrm>
        </p:spPr>
        <p:txBody>
          <a:bodyPr>
            <a:normAutofit/>
          </a:bodyPr>
          <a:lstStyle/>
          <a:p>
            <a:r>
              <a:rPr lang="en-US" dirty="0"/>
              <a:t>Similarly, the covariance of any two observable variables, Yi and </a:t>
            </a:r>
            <a:r>
              <a:rPr lang="en-US" dirty="0" err="1" smtClean="0"/>
              <a:t>Yj</a:t>
            </a:r>
            <a:r>
              <a:rPr lang="en-US" dirty="0" smtClean="0"/>
              <a:t>:</a:t>
            </a:r>
          </a:p>
          <a:p>
            <a:endParaRPr lang="en-US" dirty="0"/>
          </a:p>
          <a:p>
            <a:endParaRPr lang="en-US" dirty="0" smtClean="0"/>
          </a:p>
          <a:p>
            <a:endParaRPr lang="en-US" dirty="0"/>
          </a:p>
          <a:p>
            <a:r>
              <a:rPr lang="en-US" dirty="0" smtClean="0"/>
              <a:t>Lets arrange all the variances and covariance in the form of a table:</a:t>
            </a:r>
          </a:p>
        </p:txBody>
      </p:sp>
      <p:pic>
        <p:nvPicPr>
          <p:cNvPr id="7" name="Picture 6"/>
          <p:cNvPicPr>
            <a:picLocks noChangeAspect="1"/>
          </p:cNvPicPr>
          <p:nvPr/>
        </p:nvPicPr>
        <p:blipFill rotWithShape="1">
          <a:blip r:embed="rId3"/>
          <a:srcRect l="28124" t="66779" r="33277" b="21298"/>
          <a:stretch/>
        </p:blipFill>
        <p:spPr>
          <a:xfrm>
            <a:off x="2349304" y="2397577"/>
            <a:ext cx="7329268" cy="1272870"/>
          </a:xfrm>
          <a:prstGeom prst="rect">
            <a:avLst/>
          </a:prstGeom>
        </p:spPr>
      </p:pic>
      <p:pic>
        <p:nvPicPr>
          <p:cNvPr id="8" name="Picture 7"/>
          <p:cNvPicPr>
            <a:picLocks noChangeAspect="1"/>
          </p:cNvPicPr>
          <p:nvPr/>
        </p:nvPicPr>
        <p:blipFill rotWithShape="1">
          <a:blip r:embed="rId4"/>
          <a:srcRect l="26718" t="48702" r="31331" b="31682"/>
          <a:stretch/>
        </p:blipFill>
        <p:spPr>
          <a:xfrm>
            <a:off x="2208629" y="4300220"/>
            <a:ext cx="7652266" cy="2011680"/>
          </a:xfrm>
          <a:prstGeom prst="rect">
            <a:avLst/>
          </a:prstGeom>
        </p:spPr>
      </p:pic>
    </p:spTree>
    <p:extLst>
      <p:ext uri="{BB962C8B-B14F-4D97-AF65-F5344CB8AC3E}">
        <p14:creationId xmlns:p14="http://schemas.microsoft.com/office/powerpoint/2010/main" val="2227980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Analysis – An Example</a:t>
            </a:r>
          </a:p>
        </p:txBody>
      </p:sp>
      <p:sp>
        <p:nvSpPr>
          <p:cNvPr id="3" name="Content Placeholder 2"/>
          <p:cNvSpPr>
            <a:spLocks noGrp="1"/>
          </p:cNvSpPr>
          <p:nvPr>
            <p:ph idx="1"/>
          </p:nvPr>
        </p:nvSpPr>
        <p:spPr>
          <a:xfrm>
            <a:off x="838200" y="1825625"/>
            <a:ext cx="10515600" cy="4351338"/>
          </a:xfrm>
        </p:spPr>
        <p:txBody>
          <a:bodyPr>
            <a:normAutofit/>
          </a:bodyPr>
          <a:lstStyle/>
          <a:p>
            <a:r>
              <a:rPr lang="en-US" dirty="0"/>
              <a:t>Let us now turn to the available data. Given observations on the variables Y1, Y2, and Y3, we can calculate the observed variances and </a:t>
            </a:r>
            <a:r>
              <a:rPr lang="en-US" dirty="0" smtClean="0"/>
              <a:t>covariance </a:t>
            </a:r>
            <a:r>
              <a:rPr lang="en-US" dirty="0"/>
              <a:t>of the variables, and arrange them in the observed variance covariance </a:t>
            </a:r>
            <a:r>
              <a:rPr lang="en-US" dirty="0" smtClean="0"/>
              <a:t>matrix:</a:t>
            </a:r>
          </a:p>
          <a:p>
            <a:pPr marL="0" indent="0">
              <a:buNone/>
            </a:pPr>
            <a:endParaRPr lang="en-US" dirty="0" smtClean="0"/>
          </a:p>
        </p:txBody>
      </p:sp>
      <p:pic>
        <p:nvPicPr>
          <p:cNvPr id="4" name="Picture 3"/>
          <p:cNvPicPr>
            <a:picLocks noChangeAspect="1"/>
          </p:cNvPicPr>
          <p:nvPr/>
        </p:nvPicPr>
        <p:blipFill rotWithShape="1">
          <a:blip r:embed="rId3"/>
          <a:srcRect l="37638" t="49471" r="42792" b="31298"/>
          <a:stretch/>
        </p:blipFill>
        <p:spPr>
          <a:xfrm>
            <a:off x="1322361" y="3446584"/>
            <a:ext cx="4121835" cy="2277256"/>
          </a:xfrm>
          <a:prstGeom prst="rect">
            <a:avLst/>
          </a:prstGeom>
        </p:spPr>
      </p:pic>
      <p:pic>
        <p:nvPicPr>
          <p:cNvPr id="5" name="Picture 4"/>
          <p:cNvPicPr>
            <a:picLocks noChangeAspect="1"/>
          </p:cNvPicPr>
          <p:nvPr/>
        </p:nvPicPr>
        <p:blipFill rotWithShape="1">
          <a:blip r:embed="rId4"/>
          <a:srcRect l="40449" t="57164" r="45495" b="31490"/>
          <a:stretch/>
        </p:blipFill>
        <p:spPr>
          <a:xfrm>
            <a:off x="6701496" y="4001294"/>
            <a:ext cx="3395003" cy="1540807"/>
          </a:xfrm>
          <a:prstGeom prst="rect">
            <a:avLst/>
          </a:prstGeom>
        </p:spPr>
      </p:pic>
    </p:spTree>
    <p:extLst>
      <p:ext uri="{BB962C8B-B14F-4D97-AF65-F5344CB8AC3E}">
        <p14:creationId xmlns:p14="http://schemas.microsoft.com/office/powerpoint/2010/main" val="4224343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Analysis – An Example</a:t>
            </a:r>
          </a:p>
        </p:txBody>
      </p:sp>
      <p:sp>
        <p:nvSpPr>
          <p:cNvPr id="3" name="Content Placeholder 2"/>
          <p:cNvSpPr>
            <a:spLocks noGrp="1"/>
          </p:cNvSpPr>
          <p:nvPr>
            <p:ph idx="1"/>
          </p:nvPr>
        </p:nvSpPr>
        <p:spPr>
          <a:xfrm>
            <a:off x="838200" y="1825625"/>
            <a:ext cx="10515600" cy="4351338"/>
          </a:xfrm>
        </p:spPr>
        <p:txBody>
          <a:bodyPr>
            <a:normAutofit/>
          </a:bodyPr>
          <a:lstStyle/>
          <a:p>
            <a:r>
              <a:rPr lang="en-US" dirty="0"/>
              <a:t>On the one hand, </a:t>
            </a:r>
            <a:r>
              <a:rPr lang="en-US" dirty="0" smtClean="0"/>
              <a:t>we </a:t>
            </a:r>
            <a:r>
              <a:rPr lang="en-US" dirty="0"/>
              <a:t>have the observed variances and </a:t>
            </a:r>
            <a:r>
              <a:rPr lang="en-US" dirty="0" err="1"/>
              <a:t>covariances</a:t>
            </a:r>
            <a:r>
              <a:rPr lang="en-US" dirty="0"/>
              <a:t> of the </a:t>
            </a:r>
            <a:r>
              <a:rPr lang="en-US" dirty="0" smtClean="0"/>
              <a:t>variables</a:t>
            </a:r>
          </a:p>
          <a:p>
            <a:r>
              <a:rPr lang="en-US" dirty="0" smtClean="0"/>
              <a:t>On </a:t>
            </a:r>
            <a:r>
              <a:rPr lang="en-US" dirty="0"/>
              <a:t>the other, the variances and </a:t>
            </a:r>
            <a:r>
              <a:rPr lang="en-US" dirty="0" err="1"/>
              <a:t>covariances</a:t>
            </a:r>
            <a:r>
              <a:rPr lang="en-US" dirty="0"/>
              <a:t> implied by the factor </a:t>
            </a:r>
            <a:r>
              <a:rPr lang="en-US" dirty="0" smtClean="0"/>
              <a:t>model</a:t>
            </a:r>
          </a:p>
          <a:p>
            <a:r>
              <a:rPr lang="en-US" dirty="0" smtClean="0"/>
              <a:t>If </a:t>
            </a:r>
            <a:r>
              <a:rPr lang="en-US" dirty="0"/>
              <a:t>the model's assumptions are true, we should be able to estimate the loadings </a:t>
            </a:r>
            <a:r>
              <a:rPr lang="el-GR" dirty="0" smtClean="0"/>
              <a:t>β</a:t>
            </a:r>
            <a:r>
              <a:rPr lang="en-US" dirty="0" err="1" smtClean="0"/>
              <a:t>ij</a:t>
            </a:r>
            <a:r>
              <a:rPr lang="en-US" dirty="0" smtClean="0"/>
              <a:t> </a:t>
            </a:r>
            <a:r>
              <a:rPr lang="en-US" dirty="0"/>
              <a:t>so that the resulting estimates of the theoretical variances and </a:t>
            </a:r>
            <a:r>
              <a:rPr lang="en-US" dirty="0" err="1"/>
              <a:t>covariances</a:t>
            </a:r>
            <a:r>
              <a:rPr lang="en-US" dirty="0"/>
              <a:t> are close to the observed </a:t>
            </a:r>
            <a:r>
              <a:rPr lang="en-US" dirty="0" smtClean="0"/>
              <a:t>ones</a:t>
            </a:r>
          </a:p>
          <a:p>
            <a:r>
              <a:rPr lang="en-US" dirty="0" smtClean="0"/>
              <a:t>We </a:t>
            </a:r>
            <a:r>
              <a:rPr lang="en-US" dirty="0"/>
              <a:t>shall soon see how these estimates can be obtained, but </a:t>
            </a:r>
            <a:r>
              <a:rPr lang="en-US" dirty="0" smtClean="0"/>
              <a:t>first </a:t>
            </a:r>
            <a:r>
              <a:rPr lang="en-US" dirty="0"/>
              <a:t>let us examine an important feature of the factor </a:t>
            </a:r>
            <a:r>
              <a:rPr lang="en-US" dirty="0" smtClean="0"/>
              <a:t>model</a:t>
            </a:r>
          </a:p>
        </p:txBody>
      </p:sp>
    </p:spTree>
    <p:extLst>
      <p:ext uri="{BB962C8B-B14F-4D97-AF65-F5344CB8AC3E}">
        <p14:creationId xmlns:p14="http://schemas.microsoft.com/office/powerpoint/2010/main" val="3359368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Loadings Are Not Unique</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smtClean="0"/>
              <a:t>There </a:t>
            </a:r>
            <a:r>
              <a:rPr lang="en-US" dirty="0"/>
              <a:t>exist an </a:t>
            </a:r>
            <a:r>
              <a:rPr lang="en-US" dirty="0" smtClean="0"/>
              <a:t>infinite </a:t>
            </a:r>
            <a:r>
              <a:rPr lang="en-US" dirty="0"/>
              <a:t>number of sets of values of the </a:t>
            </a:r>
            <a:r>
              <a:rPr lang="el-GR" dirty="0"/>
              <a:t>β</a:t>
            </a:r>
            <a:r>
              <a:rPr lang="en-US" dirty="0" err="1"/>
              <a:t>ij</a:t>
            </a:r>
            <a:r>
              <a:rPr lang="en-US" dirty="0" smtClean="0"/>
              <a:t> </a:t>
            </a:r>
            <a:r>
              <a:rPr lang="en-US" dirty="0"/>
              <a:t>yielding the same theoretical variances and </a:t>
            </a:r>
            <a:r>
              <a:rPr lang="en-US" dirty="0" err="1" smtClean="0"/>
              <a:t>covariances</a:t>
            </a:r>
            <a:endParaRPr lang="en-US" dirty="0" smtClean="0"/>
          </a:p>
          <a:p>
            <a:r>
              <a:rPr lang="en-US" dirty="0" smtClean="0"/>
              <a:t>Lets consider an example…</a:t>
            </a:r>
          </a:p>
          <a:p>
            <a:r>
              <a:rPr lang="en-US" dirty="0" smtClean="0"/>
              <a:t>Consider first an arbitrary set of loadings (lets call this Model A)</a:t>
            </a:r>
          </a:p>
          <a:p>
            <a:endParaRPr lang="en-US" dirty="0"/>
          </a:p>
          <a:p>
            <a:pPr marL="0" indent="0">
              <a:buNone/>
            </a:pPr>
            <a:endParaRPr lang="en-US" dirty="0"/>
          </a:p>
          <a:p>
            <a:r>
              <a:rPr lang="en-US" dirty="0" smtClean="0"/>
              <a:t>The theoretical variance covariance matrix is</a:t>
            </a:r>
          </a:p>
        </p:txBody>
      </p:sp>
      <p:pic>
        <p:nvPicPr>
          <p:cNvPr id="4" name="Picture 3"/>
          <p:cNvPicPr>
            <a:picLocks noChangeAspect="1"/>
          </p:cNvPicPr>
          <p:nvPr/>
        </p:nvPicPr>
        <p:blipFill rotWithShape="1">
          <a:blip r:embed="rId3"/>
          <a:srcRect l="39260" t="57548" r="44090" b="30529"/>
          <a:stretch/>
        </p:blipFill>
        <p:spPr>
          <a:xfrm>
            <a:off x="4290646" y="3657599"/>
            <a:ext cx="3052690" cy="1229007"/>
          </a:xfrm>
          <a:prstGeom prst="rect">
            <a:avLst/>
          </a:prstGeom>
        </p:spPr>
      </p:pic>
      <p:pic>
        <p:nvPicPr>
          <p:cNvPr id="5" name="Picture 4"/>
          <p:cNvPicPr>
            <a:picLocks noChangeAspect="1"/>
          </p:cNvPicPr>
          <p:nvPr/>
        </p:nvPicPr>
        <p:blipFill rotWithShape="1">
          <a:blip r:embed="rId4"/>
          <a:srcRect l="36233" t="49471" r="41170" b="38991"/>
          <a:stretch/>
        </p:blipFill>
        <p:spPr>
          <a:xfrm>
            <a:off x="3812344" y="5290698"/>
            <a:ext cx="4209878" cy="1208576"/>
          </a:xfrm>
          <a:prstGeom prst="rect">
            <a:avLst/>
          </a:prstGeom>
        </p:spPr>
      </p:pic>
    </p:spTree>
    <p:extLst>
      <p:ext uri="{BB962C8B-B14F-4D97-AF65-F5344CB8AC3E}">
        <p14:creationId xmlns:p14="http://schemas.microsoft.com/office/powerpoint/2010/main" val="4150964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Loadings Are Not Unique</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smtClean="0"/>
              <a:t>Next, lets consider another model B, having different set of </a:t>
            </a:r>
            <a:r>
              <a:rPr lang="el-GR" dirty="0"/>
              <a:t>β</a:t>
            </a:r>
            <a:r>
              <a:rPr lang="en-US" dirty="0" err="1" smtClean="0"/>
              <a:t>ij</a:t>
            </a:r>
            <a:endParaRPr lang="en-US" dirty="0" smtClean="0"/>
          </a:p>
          <a:p>
            <a:endParaRPr lang="en-US" dirty="0"/>
          </a:p>
          <a:p>
            <a:endParaRPr lang="en-US" dirty="0" smtClean="0"/>
          </a:p>
          <a:p>
            <a:endParaRPr lang="en-US" dirty="0" smtClean="0"/>
          </a:p>
          <a:p>
            <a:r>
              <a:rPr lang="en-US" dirty="0" smtClean="0"/>
              <a:t>You can verify that the theoretical variances and </a:t>
            </a:r>
            <a:r>
              <a:rPr lang="en-US" dirty="0" err="1" smtClean="0"/>
              <a:t>covariances</a:t>
            </a:r>
            <a:r>
              <a:rPr lang="en-US" dirty="0" smtClean="0"/>
              <a:t> matrix for model B is the same as model A</a:t>
            </a:r>
            <a:endParaRPr lang="en-US" dirty="0"/>
          </a:p>
          <a:p>
            <a:r>
              <a:rPr lang="en-US" dirty="0" smtClean="0"/>
              <a:t> Lets understand this graphically. Lets first plot the coefficients of F1 and F2 from model A. The coordinates to be plotted are (0.5,0.5), (0.3,0.3) and (0.5, -0.5)</a:t>
            </a:r>
          </a:p>
        </p:txBody>
      </p:sp>
      <p:pic>
        <p:nvPicPr>
          <p:cNvPr id="6" name="Picture 5"/>
          <p:cNvPicPr>
            <a:picLocks noChangeAspect="1"/>
          </p:cNvPicPr>
          <p:nvPr/>
        </p:nvPicPr>
        <p:blipFill rotWithShape="1">
          <a:blip r:embed="rId3"/>
          <a:srcRect l="38179" t="66779" r="42792" b="19375"/>
          <a:stretch/>
        </p:blipFill>
        <p:spPr>
          <a:xfrm>
            <a:off x="4079628" y="2349303"/>
            <a:ext cx="3438775" cy="1406771"/>
          </a:xfrm>
          <a:prstGeom prst="rect">
            <a:avLst/>
          </a:prstGeom>
        </p:spPr>
      </p:pic>
    </p:spTree>
    <p:extLst>
      <p:ext uri="{BB962C8B-B14F-4D97-AF65-F5344CB8AC3E}">
        <p14:creationId xmlns:p14="http://schemas.microsoft.com/office/powerpoint/2010/main" val="3519174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Loadings Are Not Unique</a:t>
            </a:r>
            <a:endParaRPr lang="en-US" dirty="0"/>
          </a:p>
        </p:txBody>
      </p:sp>
      <p:sp>
        <p:nvSpPr>
          <p:cNvPr id="3" name="Content Placeholder 2"/>
          <p:cNvSpPr>
            <a:spLocks noGrp="1"/>
          </p:cNvSpPr>
          <p:nvPr>
            <p:ph idx="1"/>
          </p:nvPr>
        </p:nvSpPr>
        <p:spPr>
          <a:xfrm>
            <a:off x="838200" y="1825625"/>
            <a:ext cx="5745480" cy="4351338"/>
          </a:xfrm>
        </p:spPr>
        <p:txBody>
          <a:bodyPr>
            <a:normAutofit fontScale="92500"/>
          </a:bodyPr>
          <a:lstStyle/>
          <a:p>
            <a:r>
              <a:rPr lang="en-US" dirty="0" smtClean="0"/>
              <a:t>Next, imagine </a:t>
            </a:r>
            <a:r>
              <a:rPr lang="en-US" dirty="0"/>
              <a:t>rotating the coordinate axes anticlockwise by </a:t>
            </a:r>
            <a:r>
              <a:rPr lang="en-US" dirty="0" smtClean="0"/>
              <a:t>45</a:t>
            </a:r>
            <a:r>
              <a:rPr lang="en-US" baseline="30000" dirty="0" smtClean="0"/>
              <a:t>o</a:t>
            </a:r>
            <a:r>
              <a:rPr lang="en-US" dirty="0" smtClean="0"/>
              <a:t> as </a:t>
            </a:r>
            <a:r>
              <a:rPr lang="en-US" dirty="0"/>
              <a:t>shown </a:t>
            </a:r>
            <a:r>
              <a:rPr lang="en-US" dirty="0" smtClean="0"/>
              <a:t>to </a:t>
            </a:r>
            <a:r>
              <a:rPr lang="en-US" dirty="0"/>
              <a:t>arrive at the new coordinate axes indicated by the dotted </a:t>
            </a:r>
            <a:r>
              <a:rPr lang="en-US" dirty="0" smtClean="0"/>
              <a:t>lines</a:t>
            </a:r>
          </a:p>
          <a:p>
            <a:r>
              <a:rPr lang="en-US" dirty="0" smtClean="0"/>
              <a:t>Lets calculate the coordinates of the three points </a:t>
            </a:r>
            <a:r>
              <a:rPr lang="en-US" dirty="0" err="1" smtClean="0"/>
              <a:t>wrt</a:t>
            </a:r>
            <a:r>
              <a:rPr lang="en-US" dirty="0" smtClean="0"/>
              <a:t> to the next coordinate axis. What do we observe?</a:t>
            </a:r>
          </a:p>
          <a:p>
            <a:r>
              <a:rPr lang="en-US" dirty="0"/>
              <a:t>We see that the loadings of Model B are the result of applying </a:t>
            </a:r>
            <a:r>
              <a:rPr lang="en-US" dirty="0" smtClean="0"/>
              <a:t>rotation to </a:t>
            </a:r>
            <a:r>
              <a:rPr lang="en-US" dirty="0"/>
              <a:t>the loadings of Model </a:t>
            </a:r>
            <a:r>
              <a:rPr lang="en-US" dirty="0" smtClean="0"/>
              <a:t>A</a:t>
            </a:r>
          </a:p>
        </p:txBody>
      </p:sp>
      <p:pic>
        <p:nvPicPr>
          <p:cNvPr id="4" name="Picture 3"/>
          <p:cNvPicPr>
            <a:picLocks noChangeAspect="1"/>
          </p:cNvPicPr>
          <p:nvPr/>
        </p:nvPicPr>
        <p:blipFill rotWithShape="1">
          <a:blip r:embed="rId3"/>
          <a:srcRect l="31800" t="15432" r="39332" b="9567"/>
          <a:stretch/>
        </p:blipFill>
        <p:spPr>
          <a:xfrm>
            <a:off x="7253573" y="1541859"/>
            <a:ext cx="3747362" cy="4918869"/>
          </a:xfrm>
          <a:prstGeom prst="rect">
            <a:avLst/>
          </a:prstGeom>
        </p:spPr>
      </p:pic>
    </p:spTree>
    <p:extLst>
      <p:ext uri="{BB962C8B-B14F-4D97-AF65-F5344CB8AC3E}">
        <p14:creationId xmlns:p14="http://schemas.microsoft.com/office/powerpoint/2010/main" val="4116576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Loadings Are Not Unique</a:t>
            </a:r>
            <a:endParaRPr lang="en-US" dirty="0"/>
          </a:p>
        </p:txBody>
      </p:sp>
      <p:sp>
        <p:nvSpPr>
          <p:cNvPr id="3" name="Content Placeholder 2"/>
          <p:cNvSpPr>
            <a:spLocks noGrp="1"/>
          </p:cNvSpPr>
          <p:nvPr>
            <p:ph idx="1"/>
          </p:nvPr>
        </p:nvSpPr>
        <p:spPr>
          <a:xfrm>
            <a:off x="838200" y="1825625"/>
            <a:ext cx="10317480" cy="4351338"/>
          </a:xfrm>
        </p:spPr>
        <p:txBody>
          <a:bodyPr>
            <a:normAutofit/>
          </a:bodyPr>
          <a:lstStyle/>
          <a:p>
            <a:r>
              <a:rPr lang="en-US" dirty="0"/>
              <a:t>It can be shown that any other rotation of the original loadings will produce a new set of loadings with the same theoretical variances and </a:t>
            </a:r>
            <a:r>
              <a:rPr lang="en-US" dirty="0" err="1"/>
              <a:t>covariances</a:t>
            </a:r>
            <a:r>
              <a:rPr lang="en-US" dirty="0"/>
              <a:t> as those of the original </a:t>
            </a:r>
            <a:r>
              <a:rPr lang="en-US" dirty="0" smtClean="0"/>
              <a:t>model</a:t>
            </a:r>
          </a:p>
          <a:p>
            <a:r>
              <a:rPr lang="en-US" dirty="0" smtClean="0"/>
              <a:t>The </a:t>
            </a:r>
            <a:r>
              <a:rPr lang="en-US" dirty="0"/>
              <a:t>number of such rotations is, of course, </a:t>
            </a:r>
            <a:r>
              <a:rPr lang="en-US" dirty="0" smtClean="0"/>
              <a:t>infinite large</a:t>
            </a:r>
          </a:p>
          <a:p>
            <a:r>
              <a:rPr lang="en-US" dirty="0"/>
              <a:t>Rather than being a disadvantage, this property of the factor model is put to good use in </a:t>
            </a:r>
            <a:r>
              <a:rPr lang="en-US" dirty="0" smtClean="0"/>
              <a:t>practice</a:t>
            </a:r>
          </a:p>
          <a:p>
            <a:endParaRPr lang="en-US" dirty="0" smtClean="0"/>
          </a:p>
        </p:txBody>
      </p:sp>
    </p:spTree>
    <p:extLst>
      <p:ext uri="{BB962C8B-B14F-4D97-AF65-F5344CB8AC3E}">
        <p14:creationId xmlns:p14="http://schemas.microsoft.com/office/powerpoint/2010/main" val="16561866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Loadings Are Not Unique</a:t>
            </a:r>
            <a:endParaRPr lang="en-US" dirty="0"/>
          </a:p>
        </p:txBody>
      </p:sp>
      <p:sp>
        <p:nvSpPr>
          <p:cNvPr id="3" name="Content Placeholder 2"/>
          <p:cNvSpPr>
            <a:spLocks noGrp="1"/>
          </p:cNvSpPr>
          <p:nvPr>
            <p:ph idx="1"/>
          </p:nvPr>
        </p:nvSpPr>
        <p:spPr>
          <a:xfrm>
            <a:off x="838200" y="1825625"/>
            <a:ext cx="10317480" cy="4351338"/>
          </a:xfrm>
        </p:spPr>
        <p:txBody>
          <a:bodyPr>
            <a:normAutofit fontScale="92500"/>
          </a:bodyPr>
          <a:lstStyle/>
          <a:p>
            <a:r>
              <a:rPr lang="en-US" dirty="0"/>
              <a:t>Recall that there are usually some prior expectations concerning the loadings</a:t>
            </a:r>
            <a:r>
              <a:rPr lang="en-US" dirty="0" smtClean="0"/>
              <a:t>.</a:t>
            </a:r>
          </a:p>
          <a:p>
            <a:r>
              <a:rPr lang="en-US" dirty="0" smtClean="0"/>
              <a:t>In </a:t>
            </a:r>
            <a:r>
              <a:rPr lang="en-US" dirty="0"/>
              <a:t>particular, it is expected that some loadings will be close to zero, while others will be positive or negative and substantially </a:t>
            </a:r>
            <a:r>
              <a:rPr lang="en-US" dirty="0" smtClean="0"/>
              <a:t>different </a:t>
            </a:r>
            <a:r>
              <a:rPr lang="en-US" dirty="0"/>
              <a:t>from zero. </a:t>
            </a:r>
            <a:endParaRPr lang="en-US" dirty="0" smtClean="0"/>
          </a:p>
          <a:p>
            <a:r>
              <a:rPr lang="en-US" dirty="0" smtClean="0"/>
              <a:t>For </a:t>
            </a:r>
            <a:r>
              <a:rPr lang="en-US" dirty="0"/>
              <a:t>this reason, factor analysis usually proceeds in two stages</a:t>
            </a:r>
            <a:r>
              <a:rPr lang="en-US" dirty="0" smtClean="0"/>
              <a:t>.</a:t>
            </a:r>
          </a:p>
          <a:p>
            <a:r>
              <a:rPr lang="en-US" dirty="0"/>
              <a:t>In the </a:t>
            </a:r>
            <a:r>
              <a:rPr lang="en-US" dirty="0" smtClean="0"/>
              <a:t>first</a:t>
            </a:r>
            <a:r>
              <a:rPr lang="en-US" dirty="0"/>
              <a:t>, one set of loadings </a:t>
            </a:r>
            <a:r>
              <a:rPr lang="el-GR" dirty="0"/>
              <a:t>β</a:t>
            </a:r>
            <a:r>
              <a:rPr lang="en-US" dirty="0" err="1"/>
              <a:t>ij</a:t>
            </a:r>
            <a:r>
              <a:rPr lang="en-US" dirty="0" smtClean="0"/>
              <a:t> </a:t>
            </a:r>
            <a:r>
              <a:rPr lang="en-US" dirty="0"/>
              <a:t>is calculated which yields theoretical variances and </a:t>
            </a:r>
            <a:r>
              <a:rPr lang="en-US" dirty="0" err="1"/>
              <a:t>covariances</a:t>
            </a:r>
            <a:r>
              <a:rPr lang="en-US" dirty="0"/>
              <a:t> that </a:t>
            </a:r>
            <a:r>
              <a:rPr lang="en-US" dirty="0" smtClean="0"/>
              <a:t>fit </a:t>
            </a:r>
            <a:r>
              <a:rPr lang="en-US" dirty="0"/>
              <a:t>the observed ones as closely as possible according to a certain criterion. </a:t>
            </a:r>
            <a:endParaRPr lang="en-US" dirty="0" smtClean="0"/>
          </a:p>
          <a:p>
            <a:r>
              <a:rPr lang="en-US" dirty="0" smtClean="0"/>
              <a:t>These </a:t>
            </a:r>
            <a:r>
              <a:rPr lang="en-US" dirty="0"/>
              <a:t>loadings, however, may not agree with the prior expectations, or may not lend themselves to a reasonable interpretation. </a:t>
            </a:r>
            <a:endParaRPr lang="en-US" dirty="0" smtClean="0"/>
          </a:p>
        </p:txBody>
      </p:sp>
    </p:spTree>
    <p:extLst>
      <p:ext uri="{BB962C8B-B14F-4D97-AF65-F5344CB8AC3E}">
        <p14:creationId xmlns:p14="http://schemas.microsoft.com/office/powerpoint/2010/main" val="3656001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Loadings Are Not Unique</a:t>
            </a:r>
            <a:endParaRPr lang="en-US" dirty="0"/>
          </a:p>
        </p:txBody>
      </p:sp>
      <p:sp>
        <p:nvSpPr>
          <p:cNvPr id="3" name="Content Placeholder 2"/>
          <p:cNvSpPr>
            <a:spLocks noGrp="1"/>
          </p:cNvSpPr>
          <p:nvPr>
            <p:ph idx="1"/>
          </p:nvPr>
        </p:nvSpPr>
        <p:spPr>
          <a:xfrm>
            <a:off x="838200" y="1825625"/>
            <a:ext cx="10317480" cy="4351338"/>
          </a:xfrm>
        </p:spPr>
        <p:txBody>
          <a:bodyPr>
            <a:normAutofit/>
          </a:bodyPr>
          <a:lstStyle/>
          <a:p>
            <a:r>
              <a:rPr lang="en-US" dirty="0"/>
              <a:t>Thus, in the second stage, the </a:t>
            </a:r>
            <a:r>
              <a:rPr lang="en-US" dirty="0" smtClean="0"/>
              <a:t>first </a:t>
            </a:r>
            <a:r>
              <a:rPr lang="en-US" dirty="0"/>
              <a:t>loadings are </a:t>
            </a:r>
            <a:r>
              <a:rPr lang="en-US" dirty="0" smtClean="0"/>
              <a:t>rotated </a:t>
            </a:r>
            <a:r>
              <a:rPr lang="en-US" dirty="0"/>
              <a:t>in an </a:t>
            </a:r>
            <a:r>
              <a:rPr lang="en-US" dirty="0" smtClean="0"/>
              <a:t>effort </a:t>
            </a:r>
            <a:r>
              <a:rPr lang="en-US" dirty="0"/>
              <a:t>to arrive at another set that </a:t>
            </a:r>
            <a:r>
              <a:rPr lang="en-US" dirty="0" smtClean="0"/>
              <a:t>fit </a:t>
            </a:r>
            <a:r>
              <a:rPr lang="en-US" dirty="0"/>
              <a:t>equally well the observed variances and </a:t>
            </a:r>
            <a:r>
              <a:rPr lang="en-US" dirty="0" err="1"/>
              <a:t>covariances</a:t>
            </a:r>
            <a:r>
              <a:rPr lang="en-US" dirty="0"/>
              <a:t>, but are more consistent with prior expectations or more easily interpreted</a:t>
            </a:r>
            <a:endParaRPr lang="en-US" dirty="0" smtClean="0"/>
          </a:p>
        </p:txBody>
      </p:sp>
    </p:spTree>
    <p:extLst>
      <p:ext uri="{BB962C8B-B14F-4D97-AF65-F5344CB8AC3E}">
        <p14:creationId xmlns:p14="http://schemas.microsoft.com/office/powerpoint/2010/main" val="3728261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the factor loadings?</a:t>
            </a:r>
            <a:endParaRPr lang="en-US" dirty="0"/>
          </a:p>
        </p:txBody>
      </p:sp>
      <p:sp>
        <p:nvSpPr>
          <p:cNvPr id="3" name="Content Placeholder 2"/>
          <p:cNvSpPr>
            <a:spLocks noGrp="1"/>
          </p:cNvSpPr>
          <p:nvPr>
            <p:ph idx="1"/>
          </p:nvPr>
        </p:nvSpPr>
        <p:spPr>
          <a:xfrm>
            <a:off x="838200" y="1825625"/>
            <a:ext cx="10317480" cy="4351338"/>
          </a:xfrm>
        </p:spPr>
        <p:txBody>
          <a:bodyPr>
            <a:normAutofit/>
          </a:bodyPr>
          <a:lstStyle/>
          <a:p>
            <a:r>
              <a:rPr lang="en-US" dirty="0" smtClean="0"/>
              <a:t>Principal Component Method (not to be confused with PCA!!!)</a:t>
            </a:r>
          </a:p>
          <a:p>
            <a:r>
              <a:rPr lang="en-US" dirty="0" smtClean="0"/>
              <a:t>Principal Axis Method</a:t>
            </a:r>
          </a:p>
          <a:p>
            <a:r>
              <a:rPr lang="en-US" dirty="0" smtClean="0"/>
              <a:t>Maximum Likelihood Method</a:t>
            </a:r>
          </a:p>
          <a:p>
            <a:endParaRPr lang="en-US" dirty="0"/>
          </a:p>
          <a:p>
            <a:r>
              <a:rPr lang="en-US" dirty="0" smtClean="0"/>
              <a:t>While all these methods work similarly, lets understand more about the Principal Component Method</a:t>
            </a:r>
          </a:p>
          <a:p>
            <a:r>
              <a:rPr lang="en-US" dirty="0"/>
              <a:t>This method seeks values of the loadings that bring the estimate of the total communality as close as possible to the total of the observed variances. The </a:t>
            </a:r>
            <a:r>
              <a:rPr lang="en-US" dirty="0" err="1"/>
              <a:t>covariances</a:t>
            </a:r>
            <a:r>
              <a:rPr lang="en-US" dirty="0"/>
              <a:t> are ignored. </a:t>
            </a:r>
            <a:endParaRPr lang="en-US" dirty="0" smtClean="0"/>
          </a:p>
        </p:txBody>
      </p:sp>
    </p:spTree>
    <p:extLst>
      <p:ext uri="{BB962C8B-B14F-4D97-AF65-F5344CB8AC3E}">
        <p14:creationId xmlns:p14="http://schemas.microsoft.com/office/powerpoint/2010/main" val="4208344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Principal Components?</a:t>
            </a:r>
            <a:endParaRPr lang="en-US" dirty="0"/>
          </a:p>
        </p:txBody>
      </p:sp>
      <p:sp>
        <p:nvSpPr>
          <p:cNvPr id="3" name="Content Placeholder 2"/>
          <p:cNvSpPr>
            <a:spLocks noGrp="1"/>
          </p:cNvSpPr>
          <p:nvPr>
            <p:ph idx="1"/>
          </p:nvPr>
        </p:nvSpPr>
        <p:spPr>
          <a:xfrm>
            <a:off x="838200" y="1825625"/>
            <a:ext cx="6581503" cy="4351338"/>
          </a:xfrm>
        </p:spPr>
        <p:txBody>
          <a:bodyPr/>
          <a:lstStyle/>
          <a:p>
            <a:r>
              <a:rPr lang="en-US" dirty="0"/>
              <a:t>The spread can be further improved by adding fiber, of which vegetable items have varying </a:t>
            </a:r>
            <a:r>
              <a:rPr lang="en-US" dirty="0" smtClean="0"/>
              <a:t>levels</a:t>
            </a:r>
          </a:p>
          <a:p>
            <a:r>
              <a:rPr lang="en-US" dirty="0" smtClean="0"/>
              <a:t>This </a:t>
            </a:r>
            <a:r>
              <a:rPr lang="en-US" dirty="0"/>
              <a:t>new variable - (</a:t>
            </a:r>
            <a:r>
              <a:rPr lang="en-US" b="1" dirty="0"/>
              <a:t>vitamin C + fiber) minus fat</a:t>
            </a:r>
            <a:r>
              <a:rPr lang="en-US" dirty="0"/>
              <a:t> - achieves the best data spread yet.</a:t>
            </a:r>
          </a:p>
        </p:txBody>
      </p:sp>
      <p:pic>
        <p:nvPicPr>
          <p:cNvPr id="4" name="Picture 3"/>
          <p:cNvPicPr>
            <a:picLocks noChangeAspect="1"/>
          </p:cNvPicPr>
          <p:nvPr/>
        </p:nvPicPr>
        <p:blipFill rotWithShape="1">
          <a:blip r:embed="rId2"/>
          <a:srcRect l="57363" t="11160" r="27979" b="7947"/>
          <a:stretch/>
        </p:blipFill>
        <p:spPr>
          <a:xfrm>
            <a:off x="8347166" y="600891"/>
            <a:ext cx="2573383" cy="5917475"/>
          </a:xfrm>
          <a:prstGeom prst="rect">
            <a:avLst/>
          </a:prstGeom>
        </p:spPr>
      </p:pic>
    </p:spTree>
    <p:extLst>
      <p:ext uri="{BB962C8B-B14F-4D97-AF65-F5344CB8AC3E}">
        <p14:creationId xmlns:p14="http://schemas.microsoft.com/office/powerpoint/2010/main" val="27205593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the factor loadings?</a:t>
            </a:r>
            <a:endParaRPr lang="en-US" dirty="0"/>
          </a:p>
        </p:txBody>
      </p:sp>
      <p:sp>
        <p:nvSpPr>
          <p:cNvPr id="4" name="Content Placeholder 3"/>
          <p:cNvSpPr>
            <a:spLocks noGrp="1"/>
          </p:cNvSpPr>
          <p:nvPr>
            <p:ph idx="1"/>
          </p:nvPr>
        </p:nvSpPr>
        <p:spPr>
          <a:xfrm>
            <a:off x="838200" y="1825625"/>
            <a:ext cx="5421923" cy="4351338"/>
          </a:xfrm>
        </p:spPr>
        <p:txBody>
          <a:bodyPr/>
          <a:lstStyle/>
          <a:p>
            <a:r>
              <a:rPr lang="en-US" dirty="0"/>
              <a:t>The principal component method determines the values of the </a:t>
            </a:r>
            <a:r>
              <a:rPr lang="el-GR" dirty="0"/>
              <a:t>β</a:t>
            </a:r>
            <a:r>
              <a:rPr lang="en-US" dirty="0" err="1"/>
              <a:t>ij</a:t>
            </a:r>
            <a:r>
              <a:rPr lang="en-US" dirty="0" smtClean="0"/>
              <a:t> </a:t>
            </a:r>
            <a:r>
              <a:rPr lang="en-US" dirty="0"/>
              <a:t>which make the total communality </a:t>
            </a:r>
            <a:r>
              <a:rPr lang="en-US" dirty="0" smtClean="0"/>
              <a:t>(Tt) approximate </a:t>
            </a:r>
            <a:r>
              <a:rPr lang="en-US" dirty="0"/>
              <a:t>as closely as possible the sum of the observed variances of the variables (</a:t>
            </a:r>
            <a:r>
              <a:rPr lang="en-US" dirty="0" smtClean="0"/>
              <a:t>To)</a:t>
            </a:r>
          </a:p>
        </p:txBody>
      </p:sp>
      <p:pic>
        <p:nvPicPr>
          <p:cNvPr id="5" name="Picture 4"/>
          <p:cNvPicPr>
            <a:picLocks noChangeAspect="1"/>
          </p:cNvPicPr>
          <p:nvPr/>
        </p:nvPicPr>
        <p:blipFill rotWithShape="1">
          <a:blip r:embed="rId3"/>
          <a:srcRect l="29421" t="35048" r="34791" b="38221"/>
          <a:stretch/>
        </p:blipFill>
        <p:spPr>
          <a:xfrm>
            <a:off x="6372664" y="1997618"/>
            <a:ext cx="5359888" cy="2250830"/>
          </a:xfrm>
          <a:prstGeom prst="rect">
            <a:avLst/>
          </a:prstGeom>
        </p:spPr>
      </p:pic>
    </p:spTree>
    <p:extLst>
      <p:ext uri="{BB962C8B-B14F-4D97-AF65-F5344CB8AC3E}">
        <p14:creationId xmlns:p14="http://schemas.microsoft.com/office/powerpoint/2010/main" val="2672103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the factor loadings?</a:t>
            </a:r>
            <a:endParaRPr lang="en-US" dirty="0"/>
          </a:p>
        </p:txBody>
      </p:sp>
      <p:sp>
        <p:nvSpPr>
          <p:cNvPr id="4" name="Content Placeholder 3"/>
          <p:cNvSpPr>
            <a:spLocks noGrp="1"/>
          </p:cNvSpPr>
          <p:nvPr>
            <p:ph idx="1"/>
          </p:nvPr>
        </p:nvSpPr>
        <p:spPr>
          <a:xfrm>
            <a:off x="838200" y="1656812"/>
            <a:ext cx="10669172" cy="4617378"/>
          </a:xfrm>
        </p:spPr>
        <p:txBody>
          <a:bodyPr>
            <a:noAutofit/>
          </a:bodyPr>
          <a:lstStyle/>
          <a:p>
            <a:r>
              <a:rPr lang="en-US" sz="2400" dirty="0" smtClean="0"/>
              <a:t>Considering the initial values, we get the following output from the Principal Component Method</a:t>
            </a:r>
          </a:p>
          <a:p>
            <a:endParaRPr lang="en-US" sz="2400" dirty="0"/>
          </a:p>
          <a:p>
            <a:endParaRPr lang="en-US" sz="2400" dirty="0" smtClean="0"/>
          </a:p>
          <a:p>
            <a:endParaRPr lang="en-US" sz="2400" dirty="0"/>
          </a:p>
          <a:p>
            <a:pPr marL="0" indent="0">
              <a:buNone/>
            </a:pPr>
            <a:endParaRPr lang="en-US" sz="2400" dirty="0" smtClean="0"/>
          </a:p>
          <a:p>
            <a:r>
              <a:rPr lang="en-US" sz="2400" dirty="0" smtClean="0"/>
              <a:t>We </a:t>
            </a:r>
            <a:r>
              <a:rPr lang="en-US" sz="2400" dirty="0"/>
              <a:t>see that the solution supports the expectations. The loadings on F1 are relatively large for Y1 but close to zero for Y2 and Y3; the loadings on F2 are close to zero for Y1 but relatively high for Y2 and Y3 . Thus, F1 could be interpreted as quantitative, and F2 as verbal, ability. </a:t>
            </a:r>
            <a:endParaRPr lang="en-US" sz="2400" dirty="0" smtClean="0"/>
          </a:p>
          <a:p>
            <a:r>
              <a:rPr lang="en-US" sz="2400" dirty="0" smtClean="0"/>
              <a:t>We </a:t>
            </a:r>
            <a:r>
              <a:rPr lang="en-US" sz="2400" dirty="0"/>
              <a:t>also observe that the factor model explains nearly 100%, 99.7%, and 99.2% respectively of the observed variance of </a:t>
            </a:r>
            <a:r>
              <a:rPr lang="en-US" sz="2400" dirty="0" smtClean="0"/>
              <a:t>finance</a:t>
            </a:r>
            <a:r>
              <a:rPr lang="en-US" sz="2400" dirty="0"/>
              <a:t>, marketing and policy grades. Overall, the two factors explain 99.78% of the sum of all observed variances.</a:t>
            </a:r>
            <a:endParaRPr lang="en-US" sz="2400" dirty="0" smtClean="0"/>
          </a:p>
        </p:txBody>
      </p:sp>
      <p:pic>
        <p:nvPicPr>
          <p:cNvPr id="3" name="Picture 2"/>
          <p:cNvPicPr>
            <a:picLocks noChangeAspect="1"/>
          </p:cNvPicPr>
          <p:nvPr/>
        </p:nvPicPr>
        <p:blipFill rotWithShape="1">
          <a:blip r:embed="rId3"/>
          <a:srcRect l="24447" t="44471" r="21816" b="30144"/>
          <a:stretch/>
        </p:blipFill>
        <p:spPr>
          <a:xfrm>
            <a:off x="2504047" y="2321165"/>
            <a:ext cx="7455877" cy="1980233"/>
          </a:xfrm>
          <a:prstGeom prst="rect">
            <a:avLst/>
          </a:prstGeom>
        </p:spPr>
      </p:pic>
    </p:spTree>
    <p:extLst>
      <p:ext uri="{BB962C8B-B14F-4D97-AF65-F5344CB8AC3E}">
        <p14:creationId xmlns:p14="http://schemas.microsoft.com/office/powerpoint/2010/main" val="37487611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find the factor loadings?</a:t>
            </a:r>
            <a:endParaRPr lang="en-US" dirty="0"/>
          </a:p>
        </p:txBody>
      </p:sp>
      <p:sp>
        <p:nvSpPr>
          <p:cNvPr id="4" name="Content Placeholder 3"/>
          <p:cNvSpPr>
            <a:spLocks noGrp="1"/>
          </p:cNvSpPr>
          <p:nvPr>
            <p:ph idx="1"/>
          </p:nvPr>
        </p:nvSpPr>
        <p:spPr>
          <a:xfrm>
            <a:off x="838200" y="1656812"/>
            <a:ext cx="10669172" cy="4617378"/>
          </a:xfrm>
        </p:spPr>
        <p:txBody>
          <a:bodyPr>
            <a:noAutofit/>
          </a:bodyPr>
          <a:lstStyle/>
          <a:p>
            <a:r>
              <a:rPr lang="en-US" sz="2400" dirty="0"/>
              <a:t>The sum of squared loadings on </a:t>
            </a:r>
            <a:r>
              <a:rPr lang="en-US" sz="2400" dirty="0" smtClean="0"/>
              <a:t>F1 and F2 can </a:t>
            </a:r>
            <a:r>
              <a:rPr lang="en-US" sz="2400" dirty="0"/>
              <a:t>be interpreted as </a:t>
            </a:r>
            <a:r>
              <a:rPr lang="en-US" sz="2400" dirty="0" smtClean="0"/>
              <a:t>their </a:t>
            </a:r>
            <a:r>
              <a:rPr lang="en-US" sz="2400" dirty="0"/>
              <a:t>contribution </a:t>
            </a:r>
            <a:r>
              <a:rPr lang="en-US" sz="2400" dirty="0" smtClean="0"/>
              <a:t>in </a:t>
            </a:r>
            <a:r>
              <a:rPr lang="en-US" sz="2400" dirty="0"/>
              <a:t>explaining the sum of the observed </a:t>
            </a:r>
            <a:r>
              <a:rPr lang="en-US" sz="2400" dirty="0" smtClean="0"/>
              <a:t>variances</a:t>
            </a:r>
          </a:p>
          <a:p>
            <a:endParaRPr lang="en-US" sz="2400" dirty="0"/>
          </a:p>
          <a:p>
            <a:endParaRPr lang="en-US" sz="2400" dirty="0" smtClean="0"/>
          </a:p>
          <a:p>
            <a:endParaRPr lang="en-US" sz="2400" dirty="0"/>
          </a:p>
          <a:p>
            <a:endParaRPr lang="en-US" sz="2400" dirty="0" smtClean="0"/>
          </a:p>
          <a:p>
            <a:r>
              <a:rPr lang="en-US" sz="2400" dirty="0"/>
              <a:t>Thus, F1 explains about 9.873/19.92 or 55.1%, and F2 about 44.7% of the sum of the observed variances</a:t>
            </a:r>
            <a:endParaRPr lang="en-US" sz="2400" dirty="0" smtClean="0"/>
          </a:p>
        </p:txBody>
      </p:sp>
      <p:pic>
        <p:nvPicPr>
          <p:cNvPr id="5" name="Picture 4"/>
          <p:cNvPicPr>
            <a:picLocks noChangeAspect="1"/>
          </p:cNvPicPr>
          <p:nvPr/>
        </p:nvPicPr>
        <p:blipFill rotWithShape="1">
          <a:blip r:embed="rId3"/>
          <a:srcRect l="31151" t="53702" r="35980" b="28606"/>
          <a:stretch/>
        </p:blipFill>
        <p:spPr>
          <a:xfrm>
            <a:off x="3362177" y="2546251"/>
            <a:ext cx="4895557" cy="1481551"/>
          </a:xfrm>
          <a:prstGeom prst="rect">
            <a:avLst/>
          </a:prstGeom>
        </p:spPr>
      </p:pic>
    </p:spTree>
    <p:extLst>
      <p:ext uri="{BB962C8B-B14F-4D97-AF65-F5344CB8AC3E}">
        <p14:creationId xmlns:p14="http://schemas.microsoft.com/office/powerpoint/2010/main" val="3347618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Rotation</a:t>
            </a:r>
            <a:endParaRPr lang="en-US" dirty="0"/>
          </a:p>
        </p:txBody>
      </p:sp>
      <p:sp>
        <p:nvSpPr>
          <p:cNvPr id="4" name="Content Placeholder 3"/>
          <p:cNvSpPr>
            <a:spLocks noGrp="1"/>
          </p:cNvSpPr>
          <p:nvPr>
            <p:ph idx="1"/>
          </p:nvPr>
        </p:nvSpPr>
        <p:spPr>
          <a:xfrm>
            <a:off x="838200" y="1656812"/>
            <a:ext cx="10669172" cy="4617378"/>
          </a:xfrm>
        </p:spPr>
        <p:txBody>
          <a:bodyPr>
            <a:noAutofit/>
          </a:bodyPr>
          <a:lstStyle/>
          <a:p>
            <a:r>
              <a:rPr lang="en-US" sz="2400" dirty="0"/>
              <a:t>When the </a:t>
            </a:r>
            <a:r>
              <a:rPr lang="en-US" sz="2400" dirty="0" smtClean="0"/>
              <a:t>first </a:t>
            </a:r>
            <a:r>
              <a:rPr lang="en-US" sz="2400" dirty="0"/>
              <a:t>factor solution does not reveal the hypothesized structure of the loadings, it is customary to apply rotation in an </a:t>
            </a:r>
            <a:r>
              <a:rPr lang="en-US" sz="2400" dirty="0" smtClean="0"/>
              <a:t>effort </a:t>
            </a:r>
            <a:r>
              <a:rPr lang="en-US" sz="2400" dirty="0"/>
              <a:t>to </a:t>
            </a:r>
            <a:r>
              <a:rPr lang="en-US" sz="2400" dirty="0" smtClean="0"/>
              <a:t>find </a:t>
            </a:r>
            <a:r>
              <a:rPr lang="en-US" sz="2400" dirty="0"/>
              <a:t>another set of loadings that </a:t>
            </a:r>
            <a:r>
              <a:rPr lang="en-US" sz="2400" dirty="0" smtClean="0"/>
              <a:t>fit </a:t>
            </a:r>
            <a:r>
              <a:rPr lang="en-US" sz="2400" dirty="0"/>
              <a:t>the observations equally well but can be more easily </a:t>
            </a:r>
            <a:r>
              <a:rPr lang="en-US" sz="2400" dirty="0" smtClean="0"/>
              <a:t>interpreted.</a:t>
            </a:r>
          </a:p>
          <a:p>
            <a:r>
              <a:rPr lang="en-US" sz="2400" dirty="0" smtClean="0"/>
              <a:t>As </a:t>
            </a:r>
            <a:r>
              <a:rPr lang="en-US" sz="2400" dirty="0"/>
              <a:t>it is impossible to examine all such rotations, computer programs carry out rotations satisfying certain criteria</a:t>
            </a:r>
            <a:r>
              <a:rPr lang="en-US" sz="2400" dirty="0" smtClean="0"/>
              <a:t>.</a:t>
            </a:r>
          </a:p>
          <a:p>
            <a:r>
              <a:rPr lang="en-US" sz="2400" dirty="0" smtClean="0"/>
              <a:t>There are two types of factor rotation: orthogonal &amp; oblique rotation</a:t>
            </a:r>
          </a:p>
          <a:p>
            <a:pPr marL="0" indent="0">
              <a:buNone/>
            </a:pPr>
            <a:endParaRPr lang="en-US" sz="2400" dirty="0" smtClean="0"/>
          </a:p>
          <a:p>
            <a:endParaRPr lang="en-US" sz="2400" dirty="0" smtClean="0"/>
          </a:p>
        </p:txBody>
      </p:sp>
    </p:spTree>
    <p:extLst>
      <p:ext uri="{BB962C8B-B14F-4D97-AF65-F5344CB8AC3E}">
        <p14:creationId xmlns:p14="http://schemas.microsoft.com/office/powerpoint/2010/main" val="2300859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Rotation – Orthogonal Rotation</a:t>
            </a:r>
            <a:endParaRPr lang="en-US" dirty="0"/>
          </a:p>
        </p:txBody>
      </p:sp>
      <p:sp>
        <p:nvSpPr>
          <p:cNvPr id="4" name="Content Placeholder 3"/>
          <p:cNvSpPr>
            <a:spLocks noGrp="1"/>
          </p:cNvSpPr>
          <p:nvPr>
            <p:ph idx="1"/>
          </p:nvPr>
        </p:nvSpPr>
        <p:spPr>
          <a:xfrm>
            <a:off x="838200" y="1656812"/>
            <a:ext cx="10669172" cy="4617378"/>
          </a:xfrm>
        </p:spPr>
        <p:txBody>
          <a:bodyPr>
            <a:noAutofit/>
          </a:bodyPr>
          <a:lstStyle/>
          <a:p>
            <a:r>
              <a:rPr lang="en-US" dirty="0" smtClean="0"/>
              <a:t>Orthogonal </a:t>
            </a:r>
            <a:r>
              <a:rPr lang="en-US" dirty="0"/>
              <a:t>rotations constrain factors to be </a:t>
            </a:r>
            <a:r>
              <a:rPr lang="en-US" dirty="0" smtClean="0"/>
              <a:t>uncorrelated</a:t>
            </a:r>
          </a:p>
          <a:p>
            <a:r>
              <a:rPr lang="en-US" dirty="0" smtClean="0"/>
              <a:t>Several types of orthogonal rotation exists – </a:t>
            </a:r>
            <a:r>
              <a:rPr lang="en-US" dirty="0" err="1" smtClean="0"/>
              <a:t>varimax</a:t>
            </a:r>
            <a:r>
              <a:rPr lang="en-US" dirty="0" smtClean="0"/>
              <a:t>, </a:t>
            </a:r>
            <a:r>
              <a:rPr lang="en-US" dirty="0" err="1" smtClean="0"/>
              <a:t>quartimax</a:t>
            </a:r>
            <a:r>
              <a:rPr lang="en-US" dirty="0" smtClean="0"/>
              <a:t>, etc.</a:t>
            </a:r>
          </a:p>
          <a:p>
            <a:r>
              <a:rPr lang="en-US" dirty="0" smtClean="0"/>
              <a:t>Advantage of orthogonal rotation is its simplicity</a:t>
            </a:r>
          </a:p>
          <a:p>
            <a:r>
              <a:rPr lang="en-US" dirty="0" smtClean="0"/>
              <a:t>Disadvantage lies in its assumption, which may not hold true when the underlying factors are correlated</a:t>
            </a:r>
          </a:p>
          <a:p>
            <a:endParaRPr lang="en-US" dirty="0" smtClean="0"/>
          </a:p>
          <a:p>
            <a:pPr marL="0" indent="0">
              <a:buNone/>
            </a:pPr>
            <a:endParaRPr lang="en-US" dirty="0" smtClean="0"/>
          </a:p>
          <a:p>
            <a:endParaRPr lang="en-US" dirty="0" smtClean="0"/>
          </a:p>
        </p:txBody>
      </p:sp>
    </p:spTree>
    <p:extLst>
      <p:ext uri="{BB962C8B-B14F-4D97-AF65-F5344CB8AC3E}">
        <p14:creationId xmlns:p14="http://schemas.microsoft.com/office/powerpoint/2010/main" val="27507882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 Rotation – Oblique Rotation</a:t>
            </a:r>
            <a:endParaRPr lang="en-US" dirty="0"/>
          </a:p>
        </p:txBody>
      </p:sp>
      <p:sp>
        <p:nvSpPr>
          <p:cNvPr id="4" name="Content Placeholder 3"/>
          <p:cNvSpPr>
            <a:spLocks noGrp="1"/>
          </p:cNvSpPr>
          <p:nvPr>
            <p:ph idx="1"/>
          </p:nvPr>
        </p:nvSpPr>
        <p:spPr>
          <a:xfrm>
            <a:off x="838200" y="1656812"/>
            <a:ext cx="10669172" cy="4617378"/>
          </a:xfrm>
        </p:spPr>
        <p:txBody>
          <a:bodyPr>
            <a:noAutofit/>
          </a:bodyPr>
          <a:lstStyle/>
          <a:p>
            <a:r>
              <a:rPr lang="en-US" dirty="0"/>
              <a:t>Oblique rotations permit correlations among factors, though the factors thus identified may not </a:t>
            </a:r>
            <a:r>
              <a:rPr lang="en-US" dirty="0" smtClean="0"/>
              <a:t>correlate</a:t>
            </a:r>
          </a:p>
          <a:p>
            <a:r>
              <a:rPr lang="en-US" dirty="0" smtClean="0"/>
              <a:t>If </a:t>
            </a:r>
            <a:r>
              <a:rPr lang="en-US" dirty="0"/>
              <a:t>factors do not correlate </a:t>
            </a:r>
            <a:r>
              <a:rPr lang="en-US" dirty="0" smtClean="0"/>
              <a:t>these </a:t>
            </a:r>
            <a:r>
              <a:rPr lang="en-US" dirty="0"/>
              <a:t>rotations may produce solutions similar to orthogonal </a:t>
            </a:r>
            <a:r>
              <a:rPr lang="en-US" dirty="0" smtClean="0"/>
              <a:t>rotation</a:t>
            </a:r>
          </a:p>
          <a:p>
            <a:r>
              <a:rPr lang="en-US" dirty="0" smtClean="0"/>
              <a:t>Several </a:t>
            </a:r>
            <a:r>
              <a:rPr lang="en-US" dirty="0"/>
              <a:t>oblique rotation procedures are commonly </a:t>
            </a:r>
            <a:r>
              <a:rPr lang="en-US" dirty="0" smtClean="0"/>
              <a:t>used</a:t>
            </a:r>
            <a:r>
              <a:rPr lang="en-US" dirty="0"/>
              <a:t> </a:t>
            </a:r>
            <a:r>
              <a:rPr lang="en-US" dirty="0" smtClean="0"/>
              <a:t>-</a:t>
            </a:r>
            <a:r>
              <a:rPr lang="en-US" dirty="0"/>
              <a:t> direct </a:t>
            </a:r>
            <a:r>
              <a:rPr lang="en-US" dirty="0" err="1"/>
              <a:t>oblimin</a:t>
            </a:r>
            <a:r>
              <a:rPr lang="en-US" dirty="0"/>
              <a:t> rotation, direct </a:t>
            </a:r>
            <a:r>
              <a:rPr lang="en-US" dirty="0" err="1"/>
              <a:t>quartimin</a:t>
            </a:r>
            <a:r>
              <a:rPr lang="en-US" dirty="0"/>
              <a:t> rotation, </a:t>
            </a:r>
            <a:r>
              <a:rPr lang="en-US" dirty="0" err="1"/>
              <a:t>promax</a:t>
            </a:r>
            <a:r>
              <a:rPr lang="en-US" dirty="0"/>
              <a:t> rotation, and Harris-Kaiser </a:t>
            </a:r>
            <a:r>
              <a:rPr lang="en-US" dirty="0" err="1"/>
              <a:t>orthoblique</a:t>
            </a:r>
            <a:r>
              <a:rPr lang="en-US" dirty="0"/>
              <a:t> </a:t>
            </a:r>
            <a:r>
              <a:rPr lang="en-US" dirty="0" smtClean="0"/>
              <a:t>rotation</a:t>
            </a:r>
            <a:endParaRPr lang="en-US" dirty="0"/>
          </a:p>
          <a:p>
            <a:r>
              <a:rPr lang="en-US" dirty="0" smtClean="0"/>
              <a:t>An </a:t>
            </a:r>
            <a:r>
              <a:rPr lang="en-US" dirty="0"/>
              <a:t>advantage of oblique rotation is that it produces solutions with better simple structure because it allows factors to correlate, and produces estimates of correlations among </a:t>
            </a:r>
            <a:r>
              <a:rPr lang="en-US" dirty="0" smtClean="0"/>
              <a:t>factors</a:t>
            </a:r>
          </a:p>
          <a:p>
            <a:pPr marL="0" indent="0">
              <a:buNone/>
            </a:pPr>
            <a:endParaRPr lang="en-US" dirty="0" smtClean="0"/>
          </a:p>
          <a:p>
            <a:endParaRPr lang="en-US" dirty="0" smtClean="0"/>
          </a:p>
        </p:txBody>
      </p:sp>
    </p:spTree>
    <p:extLst>
      <p:ext uri="{BB962C8B-B14F-4D97-AF65-F5344CB8AC3E}">
        <p14:creationId xmlns:p14="http://schemas.microsoft.com/office/powerpoint/2010/main" val="3511834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choose the number of Factors?</a:t>
            </a:r>
            <a:endParaRPr lang="en-US" dirty="0"/>
          </a:p>
        </p:txBody>
      </p:sp>
      <p:sp>
        <p:nvSpPr>
          <p:cNvPr id="4" name="Content Placeholder 3"/>
          <p:cNvSpPr>
            <a:spLocks noGrp="1"/>
          </p:cNvSpPr>
          <p:nvPr>
            <p:ph idx="1"/>
          </p:nvPr>
        </p:nvSpPr>
        <p:spPr>
          <a:xfrm>
            <a:off x="838200" y="1656812"/>
            <a:ext cx="10669172" cy="4617378"/>
          </a:xfrm>
        </p:spPr>
        <p:txBody>
          <a:bodyPr>
            <a:noAutofit/>
          </a:bodyPr>
          <a:lstStyle/>
          <a:p>
            <a:r>
              <a:rPr lang="en-US" dirty="0"/>
              <a:t>It is better to include too many factors (</a:t>
            </a:r>
            <a:r>
              <a:rPr lang="en-US" dirty="0" err="1"/>
              <a:t>overfactoring</a:t>
            </a:r>
            <a:r>
              <a:rPr lang="en-US" dirty="0"/>
              <a:t>) than too few factors (</a:t>
            </a:r>
            <a:r>
              <a:rPr lang="en-US" dirty="0" err="1"/>
              <a:t>underfactoring</a:t>
            </a:r>
            <a:r>
              <a:rPr lang="en-US" dirty="0" smtClean="0"/>
              <a:t>)</a:t>
            </a:r>
          </a:p>
          <a:p>
            <a:r>
              <a:rPr lang="en-US" dirty="0" smtClean="0"/>
              <a:t>Several procedures </a:t>
            </a:r>
            <a:r>
              <a:rPr lang="en-US" dirty="0"/>
              <a:t>designed to determine the optimal number of factors to retain in </a:t>
            </a:r>
            <a:r>
              <a:rPr lang="en-US" dirty="0" smtClean="0"/>
              <a:t>EFA:</a:t>
            </a:r>
          </a:p>
          <a:p>
            <a:pPr lvl="1"/>
            <a:r>
              <a:rPr lang="en-US" dirty="0"/>
              <a:t>Kaiser's (1960) eigenvalue-greater-than-one rule (K1 or Kaiser criterion)</a:t>
            </a:r>
          </a:p>
          <a:p>
            <a:pPr lvl="1"/>
            <a:r>
              <a:rPr lang="en-US" dirty="0"/>
              <a:t>Cattell's (1966) scree plot</a:t>
            </a:r>
          </a:p>
          <a:p>
            <a:pPr lvl="1"/>
            <a:r>
              <a:rPr lang="en-US" dirty="0" err="1"/>
              <a:t>Revelle</a:t>
            </a:r>
            <a:r>
              <a:rPr lang="en-US" dirty="0"/>
              <a:t> and Rocklin (1979) very simple </a:t>
            </a:r>
            <a:r>
              <a:rPr lang="en-US" dirty="0" smtClean="0"/>
              <a:t>structure</a:t>
            </a:r>
          </a:p>
          <a:p>
            <a:pPr lvl="1"/>
            <a:r>
              <a:rPr lang="en-US" dirty="0"/>
              <a:t>Model comparison techniques</a:t>
            </a:r>
          </a:p>
          <a:p>
            <a:pPr lvl="1"/>
            <a:r>
              <a:rPr lang="en-US" dirty="0"/>
              <a:t>Optimal Coordinate and Acceleration Factor</a:t>
            </a:r>
          </a:p>
          <a:p>
            <a:pPr lvl="1"/>
            <a:r>
              <a:rPr lang="en-US" dirty="0" err="1"/>
              <a:t>Velicer's</a:t>
            </a:r>
            <a:r>
              <a:rPr lang="en-US" dirty="0"/>
              <a:t> Minimum Average Partial test (MAP)</a:t>
            </a:r>
          </a:p>
          <a:p>
            <a:pPr lvl="1"/>
            <a:r>
              <a:rPr lang="en-US" dirty="0"/>
              <a:t>Parallel analysis</a:t>
            </a:r>
          </a:p>
          <a:p>
            <a:pPr lvl="1"/>
            <a:endParaRPr lang="en-US" b="1" dirty="0"/>
          </a:p>
          <a:p>
            <a:pPr lvl="1"/>
            <a:endParaRPr lang="en-US" sz="2000" dirty="0" smtClean="0"/>
          </a:p>
          <a:p>
            <a:endParaRPr lang="en-US" sz="2400" dirty="0" smtClean="0"/>
          </a:p>
        </p:txBody>
      </p:sp>
    </p:spTree>
    <p:extLst>
      <p:ext uri="{BB962C8B-B14F-4D97-AF65-F5344CB8AC3E}">
        <p14:creationId xmlns:p14="http://schemas.microsoft.com/office/powerpoint/2010/main" val="616908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is PCA different than FA?</a:t>
            </a:r>
            <a:endParaRPr lang="en-US" dirty="0"/>
          </a:p>
        </p:txBody>
      </p:sp>
      <p:sp>
        <p:nvSpPr>
          <p:cNvPr id="3" name="Content Placeholder 2"/>
          <p:cNvSpPr>
            <a:spLocks noGrp="1"/>
          </p:cNvSpPr>
          <p:nvPr>
            <p:ph idx="1"/>
          </p:nvPr>
        </p:nvSpPr>
        <p:spPr/>
        <p:txBody>
          <a:bodyPr/>
          <a:lstStyle/>
          <a:p>
            <a:pPr marL="0" indent="0" fontAlgn="base">
              <a:buNone/>
            </a:pPr>
            <a:r>
              <a:rPr lang="en-US" dirty="0"/>
              <a:t>In terms of a </a:t>
            </a:r>
            <a:r>
              <a:rPr lang="en-US" b="1" dirty="0"/>
              <a:t>simple rule of thumb</a:t>
            </a:r>
            <a:r>
              <a:rPr lang="en-US" dirty="0"/>
              <a:t>, I'd suggest that you:</a:t>
            </a:r>
          </a:p>
          <a:p>
            <a:pPr fontAlgn="base"/>
            <a:r>
              <a:rPr lang="en-US" dirty="0"/>
              <a:t>Run factor analysis if you assume or wish to test a theoretical model of latent factors causing observed variables.</a:t>
            </a:r>
          </a:p>
          <a:p>
            <a:pPr fontAlgn="base"/>
            <a:r>
              <a:rPr lang="en-US" dirty="0"/>
              <a:t>Run principal component analysis If you want to simply reduce your correlated observed variables to a smaller set of important independent composite variables</a:t>
            </a:r>
          </a:p>
          <a:p>
            <a:endParaRPr lang="en-US" dirty="0"/>
          </a:p>
        </p:txBody>
      </p:sp>
    </p:spTree>
    <p:extLst>
      <p:ext uri="{BB962C8B-B14F-4D97-AF65-F5344CB8AC3E}">
        <p14:creationId xmlns:p14="http://schemas.microsoft.com/office/powerpoint/2010/main" val="2160908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the Principal Components derived?</a:t>
            </a:r>
            <a:endParaRPr lang="en-US" dirty="0"/>
          </a:p>
        </p:txBody>
      </p:sp>
      <p:sp>
        <p:nvSpPr>
          <p:cNvPr id="3" name="Content Placeholder 2"/>
          <p:cNvSpPr>
            <a:spLocks noGrp="1"/>
          </p:cNvSpPr>
          <p:nvPr>
            <p:ph idx="1"/>
          </p:nvPr>
        </p:nvSpPr>
        <p:spPr/>
        <p:txBody>
          <a:bodyPr/>
          <a:lstStyle/>
          <a:p>
            <a:r>
              <a:rPr lang="en-US" dirty="0"/>
              <a:t>Using data from the United States Department of Agriculture, </a:t>
            </a:r>
            <a:r>
              <a:rPr lang="en-US" dirty="0" smtClean="0"/>
              <a:t>the </a:t>
            </a:r>
            <a:r>
              <a:rPr lang="en-US" dirty="0"/>
              <a:t>nutritional content of a random sample of food </a:t>
            </a:r>
            <a:r>
              <a:rPr lang="en-US" dirty="0" smtClean="0"/>
              <a:t>items was analyzed</a:t>
            </a:r>
          </a:p>
          <a:p>
            <a:r>
              <a:rPr lang="en-US" dirty="0" smtClean="0"/>
              <a:t>Four </a:t>
            </a:r>
            <a:r>
              <a:rPr lang="en-US" dirty="0"/>
              <a:t>nutrition variables were analyzed: Vitamin C, Fiber, Fat and </a:t>
            </a:r>
            <a:r>
              <a:rPr lang="en-US" dirty="0" smtClean="0"/>
              <a:t>Protein</a:t>
            </a:r>
          </a:p>
          <a:p>
            <a:r>
              <a:rPr lang="en-US" dirty="0" smtClean="0"/>
              <a:t>For </a:t>
            </a:r>
            <a:r>
              <a:rPr lang="en-US" dirty="0"/>
              <a:t>fair comparison, food items were raw and measured by 100g.</a:t>
            </a:r>
          </a:p>
        </p:txBody>
      </p:sp>
    </p:spTree>
    <p:extLst>
      <p:ext uri="{BB962C8B-B14F-4D97-AF65-F5344CB8AC3E}">
        <p14:creationId xmlns:p14="http://schemas.microsoft.com/office/powerpoint/2010/main" val="9257910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the Principal Components derived?</a:t>
            </a:r>
            <a:endParaRPr lang="en-US" dirty="0"/>
          </a:p>
        </p:txBody>
      </p:sp>
      <p:sp>
        <p:nvSpPr>
          <p:cNvPr id="3" name="Content Placeholder 2"/>
          <p:cNvSpPr>
            <a:spLocks noGrp="1"/>
          </p:cNvSpPr>
          <p:nvPr>
            <p:ph idx="1"/>
          </p:nvPr>
        </p:nvSpPr>
        <p:spPr>
          <a:xfrm>
            <a:off x="838200" y="1825625"/>
            <a:ext cx="5340531" cy="4351338"/>
          </a:xfrm>
        </p:spPr>
        <p:txBody>
          <a:bodyPr>
            <a:normAutofit fontScale="92500"/>
          </a:bodyPr>
          <a:lstStyle/>
          <a:p>
            <a:r>
              <a:rPr lang="en-US" dirty="0"/>
              <a:t>Among food items, the presence of certain nutrients appear </a:t>
            </a:r>
            <a:r>
              <a:rPr lang="en-US" dirty="0" smtClean="0"/>
              <a:t>correlated</a:t>
            </a:r>
          </a:p>
          <a:p>
            <a:r>
              <a:rPr lang="en-US" dirty="0"/>
              <a:t>Therefore, instead of analyzing all 4 nutrition variables, we can combine highly-correlated variables, leaving just 2 dimensions to consider. </a:t>
            </a:r>
            <a:endParaRPr lang="en-US" dirty="0" smtClean="0"/>
          </a:p>
          <a:p>
            <a:r>
              <a:rPr lang="en-US" dirty="0" smtClean="0"/>
              <a:t>This </a:t>
            </a:r>
            <a:r>
              <a:rPr lang="en-US" dirty="0"/>
              <a:t>is the same strategy used in PCA - it examines correlations between variables to reduce the number of dimensions in the dataset</a:t>
            </a:r>
          </a:p>
        </p:txBody>
      </p:sp>
      <p:pic>
        <p:nvPicPr>
          <p:cNvPr id="4" name="Picture 3"/>
          <p:cNvPicPr>
            <a:picLocks noChangeAspect="1"/>
          </p:cNvPicPr>
          <p:nvPr/>
        </p:nvPicPr>
        <p:blipFill rotWithShape="1">
          <a:blip r:embed="rId2"/>
          <a:srcRect l="28448" t="12947" r="28582" b="9732"/>
          <a:stretch/>
        </p:blipFill>
        <p:spPr>
          <a:xfrm>
            <a:off x="6510823" y="1499756"/>
            <a:ext cx="4945303" cy="5003075"/>
          </a:xfrm>
          <a:prstGeom prst="rect">
            <a:avLst/>
          </a:prstGeom>
        </p:spPr>
      </p:pic>
    </p:spTree>
    <p:extLst>
      <p:ext uri="{BB962C8B-B14F-4D97-AF65-F5344CB8AC3E}">
        <p14:creationId xmlns:p14="http://schemas.microsoft.com/office/powerpoint/2010/main" val="3499985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the Principal Components derived?</a:t>
            </a:r>
            <a:endParaRPr lang="en-US" dirty="0"/>
          </a:p>
        </p:txBody>
      </p:sp>
      <p:sp>
        <p:nvSpPr>
          <p:cNvPr id="3" name="Content Placeholder 2"/>
          <p:cNvSpPr>
            <a:spLocks noGrp="1"/>
          </p:cNvSpPr>
          <p:nvPr>
            <p:ph idx="1"/>
          </p:nvPr>
        </p:nvSpPr>
        <p:spPr>
          <a:xfrm>
            <a:off x="838200" y="1825625"/>
            <a:ext cx="5640977" cy="4351338"/>
          </a:xfrm>
        </p:spPr>
        <p:txBody>
          <a:bodyPr>
            <a:normAutofit fontScale="92500" lnSpcReduction="20000"/>
          </a:bodyPr>
          <a:lstStyle/>
          <a:p>
            <a:r>
              <a:rPr lang="en-US" dirty="0"/>
              <a:t>Applying PCA to this food dataset results in </a:t>
            </a:r>
            <a:r>
              <a:rPr lang="en-US" dirty="0" smtClean="0"/>
              <a:t>these Principal components</a:t>
            </a:r>
          </a:p>
          <a:p>
            <a:r>
              <a:rPr lang="en-US" dirty="0" smtClean="0"/>
              <a:t>Numbers </a:t>
            </a:r>
            <a:r>
              <a:rPr lang="en-US" dirty="0"/>
              <a:t>represent weights used in combining variables to derive </a:t>
            </a:r>
            <a:r>
              <a:rPr lang="en-US" dirty="0" smtClean="0"/>
              <a:t>Principal components</a:t>
            </a:r>
          </a:p>
          <a:p>
            <a:r>
              <a:rPr lang="en-US" dirty="0" smtClean="0"/>
              <a:t>For </a:t>
            </a:r>
            <a:r>
              <a:rPr lang="en-US" dirty="0"/>
              <a:t>example, to get the top </a:t>
            </a:r>
            <a:r>
              <a:rPr lang="en-US" dirty="0" smtClean="0"/>
              <a:t>Principal </a:t>
            </a:r>
            <a:r>
              <a:rPr lang="en-US" dirty="0"/>
              <a:t>component (PC1) value for a particular food item, we add up the amount of Fiber and Vitamin C it contains, with slightly more emphasis on Fiber, and then from that we subtract the amount of Fat and Protein it contains, with Protein negated to a larger extent.</a:t>
            </a:r>
          </a:p>
        </p:txBody>
      </p:sp>
      <p:pic>
        <p:nvPicPr>
          <p:cNvPr id="4" name="Picture 3"/>
          <p:cNvPicPr>
            <a:picLocks noChangeAspect="1"/>
          </p:cNvPicPr>
          <p:nvPr/>
        </p:nvPicPr>
        <p:blipFill rotWithShape="1">
          <a:blip r:embed="rId2"/>
          <a:srcRect l="33769" t="41518" r="33502" b="37589"/>
          <a:stretch/>
        </p:blipFill>
        <p:spPr>
          <a:xfrm>
            <a:off x="6722902" y="2651761"/>
            <a:ext cx="5059225" cy="1815735"/>
          </a:xfrm>
          <a:prstGeom prst="rect">
            <a:avLst/>
          </a:prstGeom>
        </p:spPr>
      </p:pic>
    </p:spTree>
    <p:extLst>
      <p:ext uri="{BB962C8B-B14F-4D97-AF65-F5344CB8AC3E}">
        <p14:creationId xmlns:p14="http://schemas.microsoft.com/office/powerpoint/2010/main" val="17049609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11094</TotalTime>
  <Words>3546</Words>
  <Application>Microsoft Office PowerPoint</Application>
  <PresentationFormat>Widescreen</PresentationFormat>
  <Paragraphs>287</Paragraphs>
  <Slides>67</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q_serif</vt:lpstr>
      <vt:lpstr>Office Theme</vt:lpstr>
      <vt:lpstr>Dimensionality Reduction</vt:lpstr>
      <vt:lpstr>What Is PCA?</vt:lpstr>
      <vt:lpstr>Principal Component Analysis (PCA)</vt:lpstr>
      <vt:lpstr>What are Principal Components?</vt:lpstr>
      <vt:lpstr>What are Principal Components?</vt:lpstr>
      <vt:lpstr>What are Principal Components?</vt:lpstr>
      <vt:lpstr>How are the Principal Components derived?</vt:lpstr>
      <vt:lpstr>How are the Principal Components derived?</vt:lpstr>
      <vt:lpstr>How are the Principal Components derived?</vt:lpstr>
      <vt:lpstr>How are the Principal Components derived?</vt:lpstr>
      <vt:lpstr>How are the Principal Components derived?</vt:lpstr>
      <vt:lpstr>How do we choose the number of components?</vt:lpstr>
      <vt:lpstr>Limitations of PCA</vt:lpstr>
      <vt:lpstr>Lets now understand what goes on behind the hood…</vt:lpstr>
      <vt:lpstr>Getting Back to PCA</vt:lpstr>
      <vt:lpstr>So Lets Summarize This…</vt:lpstr>
      <vt:lpstr>Great-grandmother</vt:lpstr>
      <vt:lpstr>Great-grandmother</vt:lpstr>
      <vt:lpstr>Grandmother</vt:lpstr>
      <vt:lpstr>Grandmother</vt:lpstr>
      <vt:lpstr>Mother</vt:lpstr>
      <vt:lpstr>Mother</vt:lpstr>
      <vt:lpstr>Spouse</vt:lpstr>
      <vt:lpstr>Spouse</vt:lpstr>
      <vt:lpstr>Spouse</vt:lpstr>
      <vt:lpstr>Spouse</vt:lpstr>
      <vt:lpstr>Spouse</vt:lpstr>
      <vt:lpstr>Spouse</vt:lpstr>
      <vt:lpstr>Daughter</vt:lpstr>
      <vt:lpstr>Daughter</vt:lpstr>
      <vt:lpstr>Daughter</vt:lpstr>
      <vt:lpstr>Daughter</vt:lpstr>
      <vt:lpstr>Daughter</vt:lpstr>
      <vt:lpstr>Singular Value Decomposition (SVD)</vt:lpstr>
      <vt:lpstr>What is SVD?</vt:lpstr>
      <vt:lpstr>So how does SVD works?</vt:lpstr>
      <vt:lpstr>Lets understand this through an R example…</vt:lpstr>
      <vt:lpstr>Another example to understand SVD…</vt:lpstr>
      <vt:lpstr>Another example to understand SVD…</vt:lpstr>
      <vt:lpstr>Another example to understand SVD…</vt:lpstr>
      <vt:lpstr>Another example to understand SVD…</vt:lpstr>
      <vt:lpstr>Another example to understand SVD…</vt:lpstr>
      <vt:lpstr>Factor Analysis</vt:lpstr>
      <vt:lpstr>What Is Factor Analysis?</vt:lpstr>
      <vt:lpstr>Factor Analysis – An Example</vt:lpstr>
      <vt:lpstr>Factor Analysis – An Example</vt:lpstr>
      <vt:lpstr>Factor Analysis – An Example</vt:lpstr>
      <vt:lpstr>Factor Analysis – An Example</vt:lpstr>
      <vt:lpstr>Factor Analysis – An Example</vt:lpstr>
      <vt:lpstr>Factor Analysis – An Example</vt:lpstr>
      <vt:lpstr>Factor Analysis – An Example</vt:lpstr>
      <vt:lpstr>Factor Analysis – An Example</vt:lpstr>
      <vt:lpstr>Factor Loadings Are Not Unique</vt:lpstr>
      <vt:lpstr>Factor Loadings Are Not Unique</vt:lpstr>
      <vt:lpstr>Factor Loadings Are Not Unique</vt:lpstr>
      <vt:lpstr>Factor Loadings Are Not Unique</vt:lpstr>
      <vt:lpstr>Factor Loadings Are Not Unique</vt:lpstr>
      <vt:lpstr>Factor Loadings Are Not Unique</vt:lpstr>
      <vt:lpstr>How to find the factor loadings?</vt:lpstr>
      <vt:lpstr>How to find the factor loadings?</vt:lpstr>
      <vt:lpstr>How to find the factor loadings?</vt:lpstr>
      <vt:lpstr>How to find the factor loadings?</vt:lpstr>
      <vt:lpstr>Factor Rotation</vt:lpstr>
      <vt:lpstr>Factor Rotation – Orthogonal Rotation</vt:lpstr>
      <vt:lpstr>Factor Rotation – Oblique Rotation</vt:lpstr>
      <vt:lpstr>How to choose the number of Factors?</vt:lpstr>
      <vt:lpstr>So how is PCA different than FA?</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Dimensionality Reduction</dc:title>
  <dc:creator>Poddar, Rahul (Cognizant)</dc:creator>
  <cp:lastModifiedBy>Poddar, Rahul (Cognizant)</cp:lastModifiedBy>
  <cp:revision>56</cp:revision>
  <dcterms:created xsi:type="dcterms:W3CDTF">2018-01-01T17:32:49Z</dcterms:created>
  <dcterms:modified xsi:type="dcterms:W3CDTF">2018-06-14T03:39:29Z</dcterms:modified>
</cp:coreProperties>
</file>